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2" r:id="rId16"/>
    <p:sldId id="269" r:id="rId17"/>
    <p:sldId id="270" r:id="rId18"/>
    <p:sldId id="271" r:id="rId19"/>
    <p:sldId id="272" r:id="rId20"/>
    <p:sldId id="273" r:id="rId21"/>
    <p:sldId id="274" r:id="rId22"/>
    <p:sldId id="299" r:id="rId23"/>
    <p:sldId id="300" r:id="rId24"/>
    <p:sldId id="301" r:id="rId25"/>
    <p:sldId id="275" r:id="rId26"/>
    <p:sldId id="276" r:id="rId27"/>
    <p:sldId id="277" r:id="rId28"/>
    <p:sldId id="278" r:id="rId29"/>
    <p:sldId id="304" r:id="rId30"/>
    <p:sldId id="303" r:id="rId31"/>
    <p:sldId id="279" r:id="rId32"/>
    <p:sldId id="280" r:id="rId33"/>
    <p:sldId id="281" r:id="rId34"/>
    <p:sldId id="282" r:id="rId35"/>
    <p:sldId id="283" r:id="rId36"/>
    <p:sldId id="284" r:id="rId37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8"/>
    <p:restoredTop sz="94703"/>
  </p:normalViewPr>
  <p:slideViewPr>
    <p:cSldViewPr snapToGrid="0">
      <p:cViewPr varScale="1">
        <p:scale>
          <a:sx n="82" d="100"/>
          <a:sy n="82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49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9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5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74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8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54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31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1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5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11252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8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8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124200"/>
            <a:ext cx="10896600" cy="260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extBox 5"/>
          <p:cNvSpPr txBox="1"/>
          <p:nvPr/>
        </p:nvSpPr>
        <p:spPr>
          <a:xfrm>
            <a:off x="5422900" y="6045200"/>
            <a:ext cx="7454900" cy="57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03749"/>
              </a:lnSpc>
              <a:defRPr sz="3600" spc="-2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MLOps Project 4조</a:t>
            </a:r>
          </a:p>
        </p:txBody>
      </p:sp>
      <p:sp>
        <p:nvSpPr>
          <p:cNvPr id="98" name="TextBox 6"/>
          <p:cNvSpPr txBox="1"/>
          <p:nvPr/>
        </p:nvSpPr>
        <p:spPr>
          <a:xfrm>
            <a:off x="16700500" y="9525000"/>
            <a:ext cx="14224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03749"/>
              </a:lnSpc>
              <a:defRPr spc="-1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24.03.12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sp>
        <p:nvSpPr>
          <p:cNvPr id="200" name="TextBox 4"/>
          <p:cNvSpPr txBox="1"/>
          <p:nvPr/>
        </p:nvSpPr>
        <p:spPr>
          <a:xfrm>
            <a:off x="5524500" y="5118100"/>
            <a:ext cx="7226300" cy="103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8682"/>
              </a:lnSpc>
              <a:defRPr sz="6400" spc="-2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Medium"/>
                <a:ea typeface="Pretendard Medium"/>
                <a:cs typeface="Pretendard Medium"/>
                <a:sym typeface="Pretendard Medium"/>
              </a:rPr>
              <a:t>모듈 구조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Box 7"/>
          <p:cNvSpPr txBox="1"/>
          <p:nvPr/>
        </p:nvSpPr>
        <p:spPr>
          <a:xfrm>
            <a:off x="8813800" y="4216400"/>
            <a:ext cx="6604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3200" b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03</a:t>
            </a:r>
          </a:p>
        </p:txBody>
      </p:sp>
      <p:sp>
        <p:nvSpPr>
          <p:cNvPr id="203" name="TextBox 8"/>
          <p:cNvSpPr txBox="1"/>
          <p:nvPr/>
        </p:nvSpPr>
        <p:spPr>
          <a:xfrm>
            <a:off x="16256000" y="9563100"/>
            <a:ext cx="1866900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16198"/>
              </a:lnSpc>
              <a:defRPr sz="14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8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2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Box 8"/>
          <p:cNvSpPr txBox="1"/>
          <p:nvPr/>
        </p:nvSpPr>
        <p:spPr>
          <a:xfrm>
            <a:off x="4076700" y="3416300"/>
            <a:ext cx="6248400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</a:defRPr>
            </a:lvl1pPr>
          </a:lstStyle>
          <a:p>
            <a:r>
              <a:t>api_module.py</a:t>
            </a:r>
          </a:p>
        </p:txBody>
      </p:sp>
      <p:sp>
        <p:nvSpPr>
          <p:cNvPr id="210" name="TextBox 9"/>
          <p:cNvSpPr txBox="1"/>
          <p:nvPr/>
        </p:nvSpPr>
        <p:spPr>
          <a:xfrm>
            <a:off x="4089400" y="3835400"/>
            <a:ext cx="12001500" cy="55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사용자로부터 손글씨 비밀번호를 입력받는 웹 페이지 제공</a:t>
            </a:r>
            <a:r>
              <a:t>.</a:t>
            </a:r>
          </a:p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캔버스에서 입력된 이미지를 서버로 전송하는 기능 포함</a:t>
            </a:r>
            <a:r>
              <a:t>.</a:t>
            </a:r>
          </a:p>
        </p:txBody>
      </p:sp>
      <p:pic>
        <p:nvPicPr>
          <p:cNvPr id="211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Box 12"/>
          <p:cNvSpPr txBox="1"/>
          <p:nvPr/>
        </p:nvSpPr>
        <p:spPr>
          <a:xfrm>
            <a:off x="2438400" y="36576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Module 1</a:t>
            </a:r>
          </a:p>
        </p:txBody>
      </p:sp>
      <p:sp>
        <p:nvSpPr>
          <p:cNvPr id="213" name="TextBox 16"/>
          <p:cNvSpPr txBox="1"/>
          <p:nvPr/>
        </p:nvSpPr>
        <p:spPr>
          <a:xfrm>
            <a:off x="4076700" y="4991100"/>
            <a:ext cx="6248400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</a:defRPr>
            </a:lvl1pPr>
          </a:lstStyle>
          <a:p>
            <a:r>
              <a:t>data_processing.py</a:t>
            </a:r>
          </a:p>
        </p:txBody>
      </p:sp>
      <p:sp>
        <p:nvSpPr>
          <p:cNvPr id="214" name="TextBox 17"/>
          <p:cNvSpPr txBox="1"/>
          <p:nvPr/>
        </p:nvSpPr>
        <p:spPr>
          <a:xfrm>
            <a:off x="4089400" y="5410200"/>
            <a:ext cx="12001500" cy="55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캔버스에서 받은 이미지 데이터를 전처리하여 모델 예측에 적합한 형식으로 변환</a:t>
            </a:r>
            <a:r>
              <a:t>.</a:t>
            </a:r>
          </a:p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전처리된 이미지를 저장하여 모델 재학습에 활용</a:t>
            </a:r>
            <a:r>
              <a:t>.</a:t>
            </a:r>
          </a:p>
        </p:txBody>
      </p:sp>
      <p:pic>
        <p:nvPicPr>
          <p:cNvPr id="215" name="Picture 19" descr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Box 20"/>
          <p:cNvSpPr txBox="1"/>
          <p:nvPr/>
        </p:nvSpPr>
        <p:spPr>
          <a:xfrm>
            <a:off x="2438400" y="52197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Module 2</a:t>
            </a:r>
          </a:p>
        </p:txBody>
      </p:sp>
      <p:sp>
        <p:nvSpPr>
          <p:cNvPr id="217" name="TextBox 22"/>
          <p:cNvSpPr txBox="1"/>
          <p:nvPr/>
        </p:nvSpPr>
        <p:spPr>
          <a:xfrm>
            <a:off x="4076700" y="6565900"/>
            <a:ext cx="6248400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</a:defRPr>
            </a:lvl1pPr>
          </a:lstStyle>
          <a:p>
            <a:r>
              <a:t>database.py</a:t>
            </a:r>
          </a:p>
        </p:txBody>
      </p:sp>
      <p:sp>
        <p:nvSpPr>
          <p:cNvPr id="218" name="TextBox 23"/>
          <p:cNvSpPr txBox="1"/>
          <p:nvPr/>
        </p:nvSpPr>
        <p:spPr>
          <a:xfrm>
            <a:off x="4089400" y="6985000"/>
            <a:ext cx="12001500" cy="255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예측 결과와 입력 이미지를 </a:t>
            </a:r>
            <a:r>
              <a:t>SQLite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데이터베이스에 저장</a:t>
            </a:r>
            <a:r>
              <a:t>.</a:t>
            </a:r>
          </a:p>
        </p:txBody>
      </p:sp>
      <p:pic>
        <p:nvPicPr>
          <p:cNvPr id="219" name="Picture 25" descr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26"/>
          <p:cNvSpPr txBox="1"/>
          <p:nvPr/>
        </p:nvSpPr>
        <p:spPr>
          <a:xfrm>
            <a:off x="2438400" y="67945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Module 3</a:t>
            </a:r>
          </a:p>
        </p:txBody>
      </p:sp>
      <p:sp>
        <p:nvSpPr>
          <p:cNvPr id="221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모듈 구조</a:t>
            </a:r>
          </a:p>
        </p:txBody>
      </p:sp>
      <p:sp>
        <p:nvSpPr>
          <p:cNvPr id="222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MLOps Project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2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2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Box 8"/>
          <p:cNvSpPr txBox="1"/>
          <p:nvPr/>
        </p:nvSpPr>
        <p:spPr>
          <a:xfrm>
            <a:off x="4076700" y="3416300"/>
            <a:ext cx="6248400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</a:defRPr>
            </a:lvl1pPr>
          </a:lstStyle>
          <a:p>
            <a:r>
              <a:t>main.py</a:t>
            </a:r>
          </a:p>
        </p:txBody>
      </p:sp>
      <p:sp>
        <p:nvSpPr>
          <p:cNvPr id="229" name="TextBox 9"/>
          <p:cNvSpPr txBox="1"/>
          <p:nvPr/>
        </p:nvSpPr>
        <p:spPr>
          <a:xfrm>
            <a:off x="4089400" y="3835400"/>
            <a:ext cx="12001500" cy="255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전체 코드 통합 및 실행</a:t>
            </a:r>
          </a:p>
        </p:txBody>
      </p:sp>
      <p:pic>
        <p:nvPicPr>
          <p:cNvPr id="230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extBox 12"/>
          <p:cNvSpPr txBox="1"/>
          <p:nvPr/>
        </p:nvSpPr>
        <p:spPr>
          <a:xfrm>
            <a:off x="2438400" y="36576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Module 4</a:t>
            </a:r>
          </a:p>
        </p:txBody>
      </p:sp>
      <p:sp>
        <p:nvSpPr>
          <p:cNvPr id="232" name="TextBox 16"/>
          <p:cNvSpPr txBox="1"/>
          <p:nvPr/>
        </p:nvSpPr>
        <p:spPr>
          <a:xfrm>
            <a:off x="4076700" y="4991100"/>
            <a:ext cx="6248400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</a:defRPr>
            </a:lvl1pPr>
          </a:lstStyle>
          <a:p>
            <a:r>
              <a:t>model.py</a:t>
            </a:r>
          </a:p>
        </p:txBody>
      </p:sp>
      <p:sp>
        <p:nvSpPr>
          <p:cNvPr id="233" name="TextBox 17"/>
          <p:cNvSpPr txBox="1"/>
          <p:nvPr/>
        </p:nvSpPr>
        <p:spPr>
          <a:xfrm>
            <a:off x="4089400" y="5410200"/>
            <a:ext cx="12001500" cy="54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t>CNN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기반의 손글씨 숫자 인식 모델을 로드하고 예측 수행</a:t>
            </a:r>
            <a:r>
              <a:t>.</a:t>
            </a:r>
          </a:p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t>MLFlow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실행</a:t>
            </a:r>
          </a:p>
        </p:txBody>
      </p:sp>
      <p:pic>
        <p:nvPicPr>
          <p:cNvPr id="234" name="Picture 19" descr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Box 20"/>
          <p:cNvSpPr txBox="1"/>
          <p:nvPr/>
        </p:nvSpPr>
        <p:spPr>
          <a:xfrm>
            <a:off x="2438400" y="52197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Module 5</a:t>
            </a:r>
          </a:p>
        </p:txBody>
      </p:sp>
      <p:sp>
        <p:nvSpPr>
          <p:cNvPr id="236" name="TextBox 22"/>
          <p:cNvSpPr txBox="1"/>
          <p:nvPr/>
        </p:nvSpPr>
        <p:spPr>
          <a:xfrm>
            <a:off x="4076700" y="6565900"/>
            <a:ext cx="6248400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</a:defRPr>
            </a:lvl1pPr>
          </a:lstStyle>
          <a:p>
            <a:r>
              <a:t>monitoring.py</a:t>
            </a:r>
          </a:p>
        </p:txBody>
      </p:sp>
      <p:sp>
        <p:nvSpPr>
          <p:cNvPr id="237" name="TextBox 23"/>
          <p:cNvSpPr txBox="1"/>
          <p:nvPr/>
        </p:nvSpPr>
        <p:spPr>
          <a:xfrm>
            <a:off x="4089400" y="6985000"/>
            <a:ext cx="12001500" cy="255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시스템의 상태와 예측 결과를 로그 파일에 기록</a:t>
            </a:r>
            <a:r>
              <a:t>.</a:t>
            </a:r>
          </a:p>
        </p:txBody>
      </p:sp>
      <p:pic>
        <p:nvPicPr>
          <p:cNvPr id="238" name="Picture 25" descr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extBox 26"/>
          <p:cNvSpPr txBox="1"/>
          <p:nvPr/>
        </p:nvSpPr>
        <p:spPr>
          <a:xfrm>
            <a:off x="2438400" y="67945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Module 6</a:t>
            </a:r>
          </a:p>
        </p:txBody>
      </p:sp>
      <p:sp>
        <p:nvSpPr>
          <p:cNvPr id="240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모듈 구조</a:t>
            </a:r>
          </a:p>
        </p:txBody>
      </p:sp>
      <p:sp>
        <p:nvSpPr>
          <p:cNvPr id="241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MLOps Project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Box 2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24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extBox 8"/>
          <p:cNvSpPr txBox="1"/>
          <p:nvPr/>
        </p:nvSpPr>
        <p:spPr>
          <a:xfrm>
            <a:off x="4076700" y="3416300"/>
            <a:ext cx="62484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</a:defRPr>
            </a:lvl1pPr>
          </a:lstStyle>
          <a:p>
            <a:r>
              <a:rPr lang="en-US" altLang="ko-KR" dirty="0" err="1"/>
              <a:t>Model_dag</a:t>
            </a:r>
            <a:r>
              <a:rPr dirty="0" err="1"/>
              <a:t>.py</a:t>
            </a:r>
            <a:endParaRPr dirty="0"/>
          </a:p>
        </p:txBody>
      </p:sp>
      <p:sp>
        <p:nvSpPr>
          <p:cNvPr id="248" name="TextBox 9"/>
          <p:cNvSpPr txBox="1"/>
          <p:nvPr/>
        </p:nvSpPr>
        <p:spPr>
          <a:xfrm>
            <a:off x="4089400" y="3835400"/>
            <a:ext cx="120015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en-US" dirty="0">
                <a:latin typeface="Pretendard Regular"/>
                <a:ea typeface="Pretendard Regular"/>
                <a:cs typeface="Pretendard Regular"/>
                <a:sym typeface="Pretendard Regular"/>
              </a:rPr>
              <a:t>Airflow</a:t>
            </a:r>
            <a:r>
              <a:rPr lang="ko-KR" altLang="en-US" dirty="0"/>
              <a:t> </a:t>
            </a:r>
            <a:r>
              <a:rPr lang="en-US" altLang="ko-KR" dirty="0" err="1"/>
              <a:t>dag</a:t>
            </a:r>
            <a:r>
              <a:rPr lang="ko-KR" altLang="en-US" dirty="0" err="1"/>
              <a:t>를</a:t>
            </a:r>
            <a:r>
              <a:rPr lang="ko-KR" altLang="en-US" dirty="0"/>
              <a:t> 정의하고 실행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dirty="0"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pic>
        <p:nvPicPr>
          <p:cNvPr id="249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Box 12"/>
          <p:cNvSpPr txBox="1"/>
          <p:nvPr/>
        </p:nvSpPr>
        <p:spPr>
          <a:xfrm>
            <a:off x="2438400" y="36576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Module 7</a:t>
            </a:r>
          </a:p>
        </p:txBody>
      </p:sp>
      <p:sp>
        <p:nvSpPr>
          <p:cNvPr id="251" name="TextBox 16"/>
          <p:cNvSpPr txBox="1"/>
          <p:nvPr/>
        </p:nvSpPr>
        <p:spPr>
          <a:xfrm>
            <a:off x="4076700" y="4991100"/>
            <a:ext cx="6248400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</a:defRPr>
            </a:lvl1pPr>
          </a:lstStyle>
          <a:p>
            <a:r>
              <a:t>index.html</a:t>
            </a:r>
          </a:p>
        </p:txBody>
      </p:sp>
      <p:sp>
        <p:nvSpPr>
          <p:cNvPr id="252" name="TextBox 17"/>
          <p:cNvSpPr txBox="1"/>
          <p:nvPr/>
        </p:nvSpPr>
        <p:spPr>
          <a:xfrm>
            <a:off x="4089400" y="5410200"/>
            <a:ext cx="12001500" cy="255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rPr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손글씨를</a:t>
            </a:r>
            <a:r>
              <a:rPr dirty="0"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작성하는</a:t>
            </a:r>
            <a:r>
              <a:rPr dirty="0"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곳</a:t>
            </a:r>
            <a:r>
              <a:rPr dirty="0"/>
              <a:t> (</a:t>
            </a:r>
            <a:r>
              <a:rPr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추후</a:t>
            </a:r>
            <a:r>
              <a:rPr dirty="0"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설명</a:t>
            </a:r>
            <a:r>
              <a:rPr dirty="0"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없음</a:t>
            </a:r>
            <a:r>
              <a:rPr dirty="0"/>
              <a:t>)</a:t>
            </a:r>
          </a:p>
        </p:txBody>
      </p:sp>
      <p:pic>
        <p:nvPicPr>
          <p:cNvPr id="253" name="Picture 19" descr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1435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extBox 20"/>
          <p:cNvSpPr txBox="1"/>
          <p:nvPr/>
        </p:nvSpPr>
        <p:spPr>
          <a:xfrm>
            <a:off x="2438400" y="52197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html 1</a:t>
            </a:r>
          </a:p>
        </p:txBody>
      </p:sp>
      <p:sp>
        <p:nvSpPr>
          <p:cNvPr id="255" name="TextBox 22"/>
          <p:cNvSpPr txBox="1"/>
          <p:nvPr/>
        </p:nvSpPr>
        <p:spPr>
          <a:xfrm>
            <a:off x="4076700" y="6565900"/>
            <a:ext cx="6248400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</a:defRPr>
            </a:lvl1pPr>
          </a:lstStyle>
          <a:p>
            <a:r>
              <a:t>result.html</a:t>
            </a:r>
          </a:p>
        </p:txBody>
      </p:sp>
      <p:sp>
        <p:nvSpPr>
          <p:cNvPr id="256" name="TextBox 23"/>
          <p:cNvSpPr txBox="1"/>
          <p:nvPr/>
        </p:nvSpPr>
        <p:spPr>
          <a:xfrm>
            <a:off x="4089400" y="6985000"/>
            <a:ext cx="12001500" cy="255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인식 결과 출력</a:t>
            </a:r>
            <a:r>
              <a:t>(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추후 설명 없음</a:t>
            </a:r>
            <a:r>
              <a:t>)</a:t>
            </a:r>
          </a:p>
        </p:txBody>
      </p:sp>
      <p:pic>
        <p:nvPicPr>
          <p:cNvPr id="257" name="Picture 25" descr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7183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Box 26"/>
          <p:cNvSpPr txBox="1"/>
          <p:nvPr/>
        </p:nvSpPr>
        <p:spPr>
          <a:xfrm>
            <a:off x="2438400" y="67945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html 2</a:t>
            </a:r>
          </a:p>
        </p:txBody>
      </p:sp>
      <p:sp>
        <p:nvSpPr>
          <p:cNvPr id="259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모듈 구조</a:t>
            </a:r>
          </a:p>
        </p:txBody>
      </p:sp>
      <p:sp>
        <p:nvSpPr>
          <p:cNvPr id="260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MLOps Project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www.fastcampus.co.kr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Copyright ⓒ FAST CAMPUS Corp. All Rights Reserved.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무단전재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재배포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모듈 구조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: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api_module.py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4267200" y="7988300"/>
            <a:ext cx="6565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10">
            <a:extLst>
              <a:ext uri="{FF2B5EF4-FFF2-40B4-BE49-F238E27FC236}">
                <a16:creationId xmlns:a16="http://schemas.microsoft.com/office/drawing/2014/main" id="{D9897218-56E1-6AD4-0AB3-E759BF4F72E7}"/>
              </a:ext>
            </a:extLst>
          </p:cNvPr>
          <p:cNvSpPr txBox="1"/>
          <p:nvPr/>
        </p:nvSpPr>
        <p:spPr>
          <a:xfrm>
            <a:off x="4100634" y="3687885"/>
            <a:ext cx="9870831" cy="40034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1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UI</a:t>
            </a:r>
            <a:r>
              <a:rPr kumimoji="0" lang="ko-KR" altLang="en-US" sz="10000" b="0" i="1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 시연</a:t>
            </a:r>
            <a:endParaRPr kumimoji="0" lang="en-US" sz="10000" b="0" i="1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26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모듈 구조</a:t>
            </a:r>
          </a:p>
        </p:txBody>
      </p:sp>
      <p:sp>
        <p:nvSpPr>
          <p:cNvPr id="267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:api_module.py</a:t>
            </a:r>
          </a:p>
        </p:txBody>
      </p:sp>
      <p:sp>
        <p:nvSpPr>
          <p:cNvPr id="268" name="TextBox 10"/>
          <p:cNvSpPr txBox="1"/>
          <p:nvPr/>
        </p:nvSpPr>
        <p:spPr>
          <a:xfrm>
            <a:off x="4267200" y="8223250"/>
            <a:ext cx="65659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4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.</a:t>
            </a:r>
          </a:p>
        </p:txBody>
      </p:sp>
      <p:pic>
        <p:nvPicPr>
          <p:cNvPr id="269" name="그림 18" descr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50" y="2577282"/>
            <a:ext cx="7772400" cy="470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그림 20" descr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577282"/>
            <a:ext cx="7772400" cy="470063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TextBox 10"/>
          <p:cNvSpPr txBox="1"/>
          <p:nvPr/>
        </p:nvSpPr>
        <p:spPr>
          <a:xfrm>
            <a:off x="1946275" y="7862532"/>
            <a:ext cx="5797550" cy="48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z="30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숫자 2545 작성</a:t>
            </a:r>
          </a:p>
        </p:txBody>
      </p:sp>
      <p:sp>
        <p:nvSpPr>
          <p:cNvPr id="272" name="TextBox 10"/>
          <p:cNvSpPr txBox="1"/>
          <p:nvPr/>
        </p:nvSpPr>
        <p:spPr>
          <a:xfrm>
            <a:off x="10064750" y="7621561"/>
            <a:ext cx="5797550" cy="96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z="30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2555로 인식</a:t>
            </a:r>
          </a:p>
          <a:p>
            <a:pPr algn="ctr">
              <a:lnSpc>
                <a:spcPct val="99600"/>
              </a:lnSpc>
              <a:defRPr sz="30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(TroubleShooting에서 다룰 예정)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모듈 구조</a:t>
            </a:r>
          </a:p>
        </p:txBody>
      </p:sp>
      <p:sp>
        <p:nvSpPr>
          <p:cNvPr id="279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:api_module.py</a:t>
            </a:r>
          </a:p>
        </p:txBody>
      </p:sp>
      <p:sp>
        <p:nvSpPr>
          <p:cNvPr id="280" name="TextBox 10"/>
          <p:cNvSpPr txBox="1"/>
          <p:nvPr/>
        </p:nvSpPr>
        <p:spPr>
          <a:xfrm>
            <a:off x="4267200" y="8223250"/>
            <a:ext cx="65659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4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.</a:t>
            </a:r>
          </a:p>
        </p:txBody>
      </p:sp>
      <p:pic>
        <p:nvPicPr>
          <p:cNvPr id="281" name="그림 10" descr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865976"/>
            <a:ext cx="7772400" cy="6663249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extBox 10"/>
          <p:cNvSpPr txBox="1"/>
          <p:nvPr/>
        </p:nvSpPr>
        <p:spPr>
          <a:xfrm>
            <a:off x="9739393" y="4050464"/>
            <a:ext cx="7913607" cy="395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FastAPI를</a:t>
            </a:r>
            <a:r>
              <a:rPr dirty="0"/>
              <a:t> </a:t>
            </a:r>
            <a:r>
              <a:rPr dirty="0" err="1"/>
              <a:t>사용하여</a:t>
            </a:r>
            <a:r>
              <a:rPr dirty="0"/>
              <a:t> </a:t>
            </a:r>
            <a:r>
              <a:rPr dirty="0" err="1"/>
              <a:t>웹</a:t>
            </a:r>
            <a:r>
              <a:rPr dirty="0"/>
              <a:t> </a:t>
            </a:r>
            <a:r>
              <a:rPr dirty="0" err="1"/>
              <a:t>서버를</a:t>
            </a:r>
            <a:r>
              <a:rPr dirty="0"/>
              <a:t> </a:t>
            </a:r>
            <a:r>
              <a:rPr dirty="0" err="1"/>
              <a:t>설정하고</a:t>
            </a:r>
            <a:endParaRPr dirty="0"/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사용자</a:t>
            </a:r>
            <a:r>
              <a:rPr dirty="0"/>
              <a:t> </a:t>
            </a:r>
            <a:r>
              <a:rPr dirty="0" err="1"/>
              <a:t>인터페이스를</a:t>
            </a:r>
            <a:r>
              <a:rPr dirty="0"/>
              <a:t> </a:t>
            </a:r>
            <a:r>
              <a:rPr dirty="0" err="1"/>
              <a:t>제공</a:t>
            </a:r>
            <a:r>
              <a:rPr dirty="0"/>
              <a:t>.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사용자가</a:t>
            </a:r>
            <a:r>
              <a:rPr dirty="0"/>
              <a:t> </a:t>
            </a:r>
            <a:r>
              <a:rPr dirty="0" err="1"/>
              <a:t>손글씨로</a:t>
            </a:r>
            <a:r>
              <a:rPr dirty="0"/>
              <a:t> </a:t>
            </a:r>
            <a:r>
              <a:rPr dirty="0" err="1"/>
              <a:t>입력한</a:t>
            </a:r>
            <a:r>
              <a:rPr dirty="0"/>
              <a:t> </a:t>
            </a:r>
            <a:r>
              <a:rPr dirty="0" err="1"/>
              <a:t>비밀번호</a:t>
            </a:r>
            <a:r>
              <a:rPr dirty="0"/>
              <a:t> </a:t>
            </a:r>
            <a:r>
              <a:rPr dirty="0" err="1"/>
              <a:t>이미지를</a:t>
            </a:r>
            <a:r>
              <a:rPr dirty="0"/>
              <a:t> </a:t>
            </a:r>
            <a:r>
              <a:rPr dirty="0" err="1"/>
              <a:t>받아</a:t>
            </a:r>
            <a:r>
              <a:rPr dirty="0"/>
              <a:t> </a:t>
            </a:r>
            <a:r>
              <a:rPr dirty="0" err="1"/>
              <a:t>전처리한</a:t>
            </a:r>
            <a:r>
              <a:rPr dirty="0"/>
              <a:t> </a:t>
            </a:r>
            <a:r>
              <a:rPr dirty="0" err="1"/>
              <a:t>후</a:t>
            </a:r>
            <a:r>
              <a:rPr dirty="0"/>
              <a:t>, </a:t>
            </a:r>
            <a:r>
              <a:rPr dirty="0" err="1"/>
              <a:t>사전</a:t>
            </a:r>
            <a:r>
              <a:rPr dirty="0"/>
              <a:t> </a:t>
            </a:r>
            <a:r>
              <a:rPr dirty="0" err="1"/>
              <a:t>학습된</a:t>
            </a:r>
            <a:r>
              <a:rPr dirty="0"/>
              <a:t> CNN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숫자를</a:t>
            </a:r>
            <a:r>
              <a:rPr dirty="0"/>
              <a:t> </a:t>
            </a:r>
            <a:r>
              <a:rPr dirty="0" err="1"/>
              <a:t>인식</a:t>
            </a:r>
            <a:r>
              <a:rPr dirty="0"/>
              <a:t>. </a:t>
            </a:r>
            <a:r>
              <a:rPr dirty="0" err="1"/>
              <a:t>결과는</a:t>
            </a:r>
            <a:r>
              <a:rPr dirty="0"/>
              <a:t> </a:t>
            </a:r>
            <a:r>
              <a:rPr dirty="0" err="1"/>
              <a:t>DB에</a:t>
            </a:r>
            <a:r>
              <a:rPr dirty="0"/>
              <a:t> </a:t>
            </a:r>
            <a:r>
              <a:rPr dirty="0" err="1"/>
              <a:t>저장</a:t>
            </a:r>
            <a:r>
              <a:rPr dirty="0"/>
              <a:t>.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사용자에게</a:t>
            </a:r>
            <a:r>
              <a:rPr dirty="0"/>
              <a:t> </a:t>
            </a:r>
            <a:r>
              <a:rPr dirty="0" err="1"/>
              <a:t>예측</a:t>
            </a:r>
            <a:r>
              <a:rPr dirty="0"/>
              <a:t> </a:t>
            </a:r>
            <a:r>
              <a:rPr dirty="0" err="1"/>
              <a:t>결과</a:t>
            </a:r>
            <a:r>
              <a:rPr lang="ko-KR" altLang="en-US" dirty="0" err="1"/>
              <a:t>를</a:t>
            </a:r>
            <a:r>
              <a:rPr dirty="0"/>
              <a:t> </a:t>
            </a:r>
            <a:r>
              <a:rPr dirty="0" err="1"/>
              <a:t>웹</a:t>
            </a:r>
            <a:r>
              <a:rPr dirty="0"/>
              <a:t> </a:t>
            </a:r>
            <a:r>
              <a:rPr dirty="0" err="1"/>
              <a:t>페이지에</a:t>
            </a:r>
            <a:r>
              <a:rPr dirty="0"/>
              <a:t> </a:t>
            </a:r>
            <a:r>
              <a:rPr dirty="0" err="1"/>
              <a:t>반환</a:t>
            </a:r>
            <a:r>
              <a:rPr dirty="0"/>
              <a:t>.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예측</a:t>
            </a:r>
            <a:r>
              <a:rPr dirty="0"/>
              <a:t> </a:t>
            </a:r>
            <a:r>
              <a:rPr dirty="0" err="1"/>
              <a:t>활동과</a:t>
            </a:r>
            <a:r>
              <a:rPr dirty="0"/>
              <a:t> </a:t>
            </a:r>
            <a:r>
              <a:rPr dirty="0" err="1"/>
              <a:t>오류는</a:t>
            </a:r>
            <a:r>
              <a:rPr dirty="0"/>
              <a:t> </a:t>
            </a:r>
            <a:r>
              <a:rPr dirty="0" err="1"/>
              <a:t>로그에</a:t>
            </a:r>
            <a:r>
              <a:rPr dirty="0"/>
              <a:t> </a:t>
            </a:r>
            <a:r>
              <a:rPr dirty="0" err="1"/>
              <a:t>기록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28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4800">
                <a:solidFill>
                  <a:srgbClr val="FFAABB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실습 및 예시</a:t>
            </a:r>
          </a:p>
        </p:txBody>
      </p:sp>
      <p:sp>
        <p:nvSpPr>
          <p:cNvPr id="289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data_prosessing.py</a:t>
            </a:r>
          </a:p>
        </p:txBody>
      </p:sp>
      <p:sp>
        <p:nvSpPr>
          <p:cNvPr id="291" name="TextBox 10"/>
          <p:cNvSpPr txBox="1"/>
          <p:nvPr/>
        </p:nvSpPr>
        <p:spPr>
          <a:xfrm>
            <a:off x="9739393" y="4871987"/>
            <a:ext cx="7913607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사용자가</a:t>
            </a:r>
            <a:r>
              <a:rPr dirty="0"/>
              <a:t> </a:t>
            </a:r>
            <a:r>
              <a:rPr dirty="0" err="1"/>
              <a:t>입력한</a:t>
            </a:r>
            <a:r>
              <a:rPr dirty="0"/>
              <a:t> </a:t>
            </a:r>
            <a:r>
              <a:rPr dirty="0" err="1"/>
              <a:t>손글씨</a:t>
            </a:r>
            <a:r>
              <a:rPr dirty="0"/>
              <a:t> </a:t>
            </a:r>
            <a:r>
              <a:rPr dirty="0" err="1"/>
              <a:t>이미지를</a:t>
            </a:r>
            <a:endParaRPr dirty="0"/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/>
              <a:t>CNN </a:t>
            </a:r>
            <a:r>
              <a:rPr dirty="0" err="1"/>
              <a:t>모델이</a:t>
            </a:r>
            <a:r>
              <a:rPr dirty="0"/>
              <a:t> </a:t>
            </a:r>
            <a:r>
              <a:rPr dirty="0" err="1"/>
              <a:t>인식할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있도록</a:t>
            </a:r>
            <a:r>
              <a:rPr dirty="0"/>
              <a:t> </a:t>
            </a:r>
            <a:r>
              <a:rPr dirty="0" err="1"/>
              <a:t>전처리</a:t>
            </a:r>
            <a:r>
              <a:rPr dirty="0"/>
              <a:t>.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전처리된</a:t>
            </a:r>
            <a:r>
              <a:rPr dirty="0"/>
              <a:t> </a:t>
            </a: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데이터는</a:t>
            </a:r>
            <a:r>
              <a:rPr dirty="0"/>
              <a:t> </a:t>
            </a:r>
            <a:r>
              <a:rPr dirty="0" err="1"/>
              <a:t>배열</a:t>
            </a:r>
            <a:r>
              <a:rPr dirty="0"/>
              <a:t> </a:t>
            </a:r>
            <a:r>
              <a:rPr dirty="0" err="1"/>
              <a:t>형태로</a:t>
            </a:r>
            <a:r>
              <a:rPr dirty="0"/>
              <a:t> </a:t>
            </a:r>
            <a:r>
              <a:rPr dirty="0" err="1"/>
              <a:t>저장되며</a:t>
            </a:r>
            <a:r>
              <a:rPr dirty="0"/>
              <a:t>,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원본</a:t>
            </a:r>
            <a:r>
              <a:rPr dirty="0"/>
              <a:t> </a:t>
            </a:r>
            <a:r>
              <a:rPr dirty="0" err="1"/>
              <a:t>이미지는</a:t>
            </a:r>
            <a:r>
              <a:rPr dirty="0"/>
              <a:t> </a:t>
            </a:r>
            <a:r>
              <a:rPr dirty="0" err="1"/>
              <a:t>디버깅과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재학습을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</a:t>
            </a:r>
            <a:r>
              <a:rPr dirty="0" err="1"/>
              <a:t>로컬</a:t>
            </a:r>
            <a:r>
              <a:rPr dirty="0"/>
              <a:t> </a:t>
            </a:r>
            <a:r>
              <a:rPr dirty="0" err="1"/>
              <a:t>폴더에</a:t>
            </a:r>
            <a:r>
              <a:rPr dirty="0"/>
              <a:t> </a:t>
            </a:r>
            <a:r>
              <a:rPr dirty="0" err="1"/>
              <a:t>저장</a:t>
            </a:r>
            <a:r>
              <a:rPr dirty="0"/>
              <a:t>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167582-CC41-1B29-741E-8FE92C473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565400"/>
            <a:ext cx="7772400" cy="74146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29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4800">
                <a:solidFill>
                  <a:srgbClr val="FFAABB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실습 및 예시</a:t>
            </a:r>
          </a:p>
        </p:txBody>
      </p:sp>
      <p:sp>
        <p:nvSpPr>
          <p:cNvPr id="298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database.py</a:t>
            </a:r>
          </a:p>
        </p:txBody>
      </p:sp>
      <p:sp>
        <p:nvSpPr>
          <p:cNvPr id="299" name="TextBox 10"/>
          <p:cNvSpPr txBox="1"/>
          <p:nvPr/>
        </p:nvSpPr>
        <p:spPr>
          <a:xfrm>
            <a:off x="9739393" y="4831559"/>
            <a:ext cx="7913607" cy="238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SQLite 데이터베이스를 초기화하고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필요한 테이블을 생성.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/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사용자가 손글씨로 입력한 숫자가 입력되면 모델이 예측한 숫자와 해당 이미지들을 폴더에 저장하고 경로와 예측 결과를 데이터베이스에 기록함. </a:t>
            </a:r>
          </a:p>
        </p:txBody>
      </p:sp>
      <p:pic>
        <p:nvPicPr>
          <p:cNvPr id="300" name="그림 11" descr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4" y="2727884"/>
            <a:ext cx="7772401" cy="6596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FF1A17-7E57-DE38-2806-E6FEFE2DD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4" y="5120640"/>
            <a:ext cx="16613072" cy="17854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30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4800">
                <a:solidFill>
                  <a:srgbClr val="FFAABB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실습 및 예시</a:t>
            </a:r>
          </a:p>
        </p:txBody>
      </p:sp>
      <p:sp>
        <p:nvSpPr>
          <p:cNvPr id="307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main.py / monitoring.py</a:t>
            </a:r>
          </a:p>
        </p:txBody>
      </p:sp>
      <p:sp>
        <p:nvSpPr>
          <p:cNvPr id="308" name="TextBox 10"/>
          <p:cNvSpPr txBox="1"/>
          <p:nvPr/>
        </p:nvSpPr>
        <p:spPr>
          <a:xfrm>
            <a:off x="9739393" y="5824534"/>
            <a:ext cx="7913607" cy="403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전체 모듈 실행 및 로그 기록</a:t>
            </a:r>
          </a:p>
        </p:txBody>
      </p:sp>
      <p:pic>
        <p:nvPicPr>
          <p:cNvPr id="309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19" y="2705100"/>
            <a:ext cx="7536482" cy="378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그림 13" descr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19" y="6794500"/>
            <a:ext cx="7536482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753600"/>
            <a:ext cx="38227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xtBox 4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14100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14100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sp>
        <p:nvSpPr>
          <p:cNvPr id="103" name="TextBox 5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10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2108200"/>
            <a:ext cx="13614400" cy="6121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extBox 9"/>
          <p:cNvSpPr txBox="1"/>
          <p:nvPr/>
        </p:nvSpPr>
        <p:spPr>
          <a:xfrm>
            <a:off x="2679700" y="2667000"/>
            <a:ext cx="15113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5000" b="1" spc="-3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목차</a:t>
            </a:r>
          </a:p>
        </p:txBody>
      </p:sp>
      <p:pic>
        <p:nvPicPr>
          <p:cNvPr id="107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93900" y="5257800"/>
            <a:ext cx="52578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extBox 12"/>
          <p:cNvSpPr txBox="1"/>
          <p:nvPr/>
        </p:nvSpPr>
        <p:spPr>
          <a:xfrm>
            <a:off x="5130800" y="2654300"/>
            <a:ext cx="2971800" cy="57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600">
                <a:solidFill>
                  <a:srgbClr val="A4A0F9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01.</a:t>
            </a:r>
            <a:r>
              <a:rPr>
                <a:solidFill>
                  <a:srgbClr val="FFFFFF"/>
                </a:solidFill>
              </a:rPr>
              <a:t> 팀원 소개 </a:t>
            </a:r>
          </a:p>
        </p:txBody>
      </p:sp>
      <p:sp>
        <p:nvSpPr>
          <p:cNvPr id="109" name="TextBox 13"/>
          <p:cNvSpPr txBox="1"/>
          <p:nvPr/>
        </p:nvSpPr>
        <p:spPr>
          <a:xfrm>
            <a:off x="5130800" y="3708400"/>
            <a:ext cx="10604500" cy="57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600">
                <a:solidFill>
                  <a:srgbClr val="A4A0F9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02.</a:t>
            </a:r>
            <a:r>
              <a:rPr>
                <a:solidFill>
                  <a:srgbClr val="FFFFFF"/>
                </a:solidFill>
              </a:rPr>
              <a:t> 프로젝트 소개</a:t>
            </a:r>
          </a:p>
        </p:txBody>
      </p:sp>
      <p:sp>
        <p:nvSpPr>
          <p:cNvPr id="110" name="TextBox 14"/>
          <p:cNvSpPr txBox="1"/>
          <p:nvPr/>
        </p:nvSpPr>
        <p:spPr>
          <a:xfrm>
            <a:off x="5130800" y="4762500"/>
            <a:ext cx="10604500" cy="57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600">
                <a:solidFill>
                  <a:srgbClr val="A4A0F9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03.</a:t>
            </a:r>
            <a:r>
              <a:rPr>
                <a:solidFill>
                  <a:srgbClr val="FFFFFF"/>
                </a:solidFill>
              </a:rPr>
              <a:t> 모듈 구조 설명</a:t>
            </a:r>
          </a:p>
        </p:txBody>
      </p:sp>
      <p:sp>
        <p:nvSpPr>
          <p:cNvPr id="111" name="TextBox 15"/>
          <p:cNvSpPr txBox="1"/>
          <p:nvPr/>
        </p:nvSpPr>
        <p:spPr>
          <a:xfrm>
            <a:off x="5130800" y="6870700"/>
            <a:ext cx="10604500" cy="57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600">
                <a:solidFill>
                  <a:srgbClr val="A4A0F9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05. </a:t>
            </a:r>
            <a:r>
              <a:rPr>
                <a:solidFill>
                  <a:srgbClr val="FFFFFF"/>
                </a:solidFill>
              </a:rPr>
              <a:t>느낀점</a:t>
            </a:r>
          </a:p>
        </p:txBody>
      </p:sp>
      <p:sp>
        <p:nvSpPr>
          <p:cNvPr id="112" name="TextBox 16"/>
          <p:cNvSpPr txBox="1"/>
          <p:nvPr/>
        </p:nvSpPr>
        <p:spPr>
          <a:xfrm>
            <a:off x="5130800" y="5816600"/>
            <a:ext cx="10604500" cy="57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600">
                <a:solidFill>
                  <a:srgbClr val="A4A0F9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04. </a:t>
            </a:r>
            <a:r>
              <a:rPr>
                <a:solidFill>
                  <a:srgbClr val="FFFFFF"/>
                </a:solidFill>
              </a:rPr>
              <a:t>향후 방향성 및 Troubleshooting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31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4800">
                <a:solidFill>
                  <a:srgbClr val="FFAABB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실습 및 예시</a:t>
            </a:r>
          </a:p>
        </p:txBody>
      </p:sp>
      <p:sp>
        <p:nvSpPr>
          <p:cNvPr id="317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model.py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5767502-5E96-E523-F0A7-2E43DDE0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B36F289-C59B-214B-D4B2-EB72509C8DDF}"/>
              </a:ext>
            </a:extLst>
          </p:cNvPr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www.fastcampus.co.kr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Copyright ⓒ FAST CAMPUS Corp. All Rights Reserved.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무단전재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재배포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금지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B47EC3C-8017-CFB8-90E5-6C933F7A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0DB7F50-A23E-BBFC-794F-62F8ACF92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B50B75F-A0A5-9A27-2BFB-1FC7775CE81B}"/>
              </a:ext>
            </a:extLst>
          </p:cNvPr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실습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및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예시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618383E-A873-E9EE-A51B-75638EC076C1}"/>
              </a:ext>
            </a:extLst>
          </p:cNvPr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: </a:t>
            </a: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model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.py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E88DAAF-DF8B-FC1D-87C1-9DD17AE400BB}"/>
              </a:ext>
            </a:extLst>
          </p:cNvPr>
          <p:cNvSpPr txBox="1"/>
          <p:nvPr/>
        </p:nvSpPr>
        <p:spPr>
          <a:xfrm>
            <a:off x="1122445" y="2933700"/>
            <a:ext cx="7913605" cy="618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Layer 1: Conv2d(1, 32,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kernel_size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=3) +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ReLU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+ MaxPool2d(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kernel_size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=2)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Layer 2: Conv2d(32, 64,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kernel_size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=3) +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ReLU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+ MaxPool2d(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kernel_size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=2)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Layer 3: Conv2d(64, 128,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kernel_size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=3) +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ReLU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+ MaxPool2d(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kernel_size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=2, padding=1)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Fully Connected (FC) Layer: 4 × 4 × 128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노드를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625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노드로 변환 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Dropout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Output Layer: 625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노드에서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10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클래스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638507-F956-4702-6088-E471D351A5A8}"/>
              </a:ext>
            </a:extLst>
          </p:cNvPr>
          <p:cNvSpPr txBox="1"/>
          <p:nvPr/>
        </p:nvSpPr>
        <p:spPr>
          <a:xfrm>
            <a:off x="9272344" y="2933700"/>
            <a:ext cx="7913605" cy="618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Hyper Param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Learning_rate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= 0.001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epoch = 15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Batch size = 100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MNIST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데이터셋의 단순성을 고려해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빠르고 안정적인 학습을 위해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학습률을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0.001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로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반복 횟수를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15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로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배치 크기를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100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으로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설정했습니다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로컬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acc : 97.37%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달성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FDFBE-8171-03F5-859F-2E48AF582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22774D-E034-088E-8558-3B6B645F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2D9702A-5B08-6F5A-6171-DAB4FBB5C7F7}"/>
              </a:ext>
            </a:extLst>
          </p:cNvPr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www.fastcampus.co.kr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Copyright ⓒ FAST CAMPUS Corp. All Rights Reserved.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무단전재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재배포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금지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211C10-146A-C99A-0F07-9C02088C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8958A7-AC5D-1BDE-72EB-2C7266C97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7C23D96-E5D5-1185-9549-2C1D0171968A}"/>
              </a:ext>
            </a:extLst>
          </p:cNvPr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실습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및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예시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AE9ED79-976E-406B-6515-419CBC140B60}"/>
              </a:ext>
            </a:extLst>
          </p:cNvPr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: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model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.py / ML FLOW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023A8C6-7231-55AA-395C-07D5EB8B8D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1A3A979-D44B-D7C9-D724-C28858AE54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25D7DD65-7546-F1D0-56F9-81B4E46C76D3}"/>
              </a:ext>
            </a:extLst>
          </p:cNvPr>
          <p:cNvSpPr txBox="1"/>
          <p:nvPr/>
        </p:nvSpPr>
        <p:spPr>
          <a:xfrm>
            <a:off x="9739394" y="2933700"/>
            <a:ext cx="7913605" cy="618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6" name="Picture 36">
            <a:extLst>
              <a:ext uri="{FF2B5EF4-FFF2-40B4-BE49-F238E27FC236}">
                <a16:creationId xmlns:a16="http://schemas.microsoft.com/office/drawing/2014/main" id="{CCCFCC35-BB80-C039-1D55-B6DD6DE0F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813300"/>
            <a:ext cx="2743200" cy="2451100"/>
          </a:xfrm>
          <a:prstGeom prst="rect">
            <a:avLst/>
          </a:prstGeom>
        </p:spPr>
      </p:pic>
      <p:sp>
        <p:nvSpPr>
          <p:cNvPr id="10" name="TextBox 37">
            <a:extLst>
              <a:ext uri="{FF2B5EF4-FFF2-40B4-BE49-F238E27FC236}">
                <a16:creationId xmlns:a16="http://schemas.microsoft.com/office/drawing/2014/main" id="{241877B7-BF8A-6E4A-8F8E-7BD25E0DE7A0}"/>
              </a:ext>
            </a:extLst>
          </p:cNvPr>
          <p:cNvSpPr txBox="1"/>
          <p:nvPr/>
        </p:nvSpPr>
        <p:spPr>
          <a:xfrm>
            <a:off x="3276600" y="44196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400" b="1" i="1" u="none" strike="noStrike" dirty="0">
                <a:solidFill>
                  <a:srgbClr val="9E9E9E"/>
                </a:solidFill>
                <a:ea typeface="Pretendard Regular"/>
              </a:rPr>
              <a:t>코드 이미지 첨부</a:t>
            </a:r>
            <a:endParaRPr lang="ko-KR" sz="1400" b="1" i="1" u="none" strike="noStrike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CCC3BE-5F85-4DE4-83D4-070D3C651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3583525"/>
            <a:ext cx="7716327" cy="54681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2E9638-9098-42B2-896A-0D9AEC8AD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00" y="9247351"/>
            <a:ext cx="7713339" cy="8383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B87E55-6665-4710-969A-6573079EA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2522937"/>
            <a:ext cx="5372850" cy="9907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4BF6A2-371E-4DBE-93B7-9892CB186654}"/>
              </a:ext>
            </a:extLst>
          </p:cNvPr>
          <p:cNvSpPr txBox="1"/>
          <p:nvPr/>
        </p:nvSpPr>
        <p:spPr>
          <a:xfrm>
            <a:off x="8991601" y="3513675"/>
            <a:ext cx="8544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ML FLOW </a:t>
            </a:r>
            <a:r>
              <a:rPr lang="ko-KR" altLang="en-US" sz="2400" dirty="0" err="1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트래킹을</a:t>
            </a: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하고 실험 이름을 세팅하고</a:t>
            </a:r>
            <a:endParaRPr lang="en-US" altLang="ko-KR" sz="2400" dirty="0">
              <a:solidFill>
                <a:srgbClr val="9E9E9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rgbClr val="9E9E9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모델의 파라미터 </a:t>
            </a:r>
            <a:r>
              <a:rPr lang="en-US" altLang="ko-KR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(learning rate, epoch, </a:t>
            </a:r>
            <a:r>
              <a:rPr lang="en-US" altLang="ko-KR" sz="2400" dirty="0" err="1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batch_size</a:t>
            </a:r>
            <a:r>
              <a:rPr lang="en-US" altLang="ko-KR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기록</a:t>
            </a:r>
            <a:r>
              <a:rPr lang="en-US" altLang="ko-KR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rgbClr val="9E9E9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트레인 후 모델 저장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536111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FDFBE-8171-03F5-859F-2E48AF582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22774D-E034-088E-8558-3B6B645F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2D9702A-5B08-6F5A-6171-DAB4FBB5C7F7}"/>
              </a:ext>
            </a:extLst>
          </p:cNvPr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www.fastcampus.co.kr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Copyright ⓒ FAST CAMPUS Corp. All Rights Reserved.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무단전재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재배포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금지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211C10-146A-C99A-0F07-9C02088C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8958A7-AC5D-1BDE-72EB-2C7266C97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7C23D96-E5D5-1185-9549-2C1D0171968A}"/>
              </a:ext>
            </a:extLst>
          </p:cNvPr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실습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및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예시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AE9ED79-976E-406B-6515-419CBC140B60}"/>
              </a:ext>
            </a:extLst>
          </p:cNvPr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: model.py / ML FLOW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023A8C6-7231-55AA-395C-07D5EB8B8D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1A3A979-D44B-D7C9-D724-C28858AE54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25D7DD65-7546-F1D0-56F9-81B4E46C76D3}"/>
              </a:ext>
            </a:extLst>
          </p:cNvPr>
          <p:cNvSpPr txBox="1"/>
          <p:nvPr/>
        </p:nvSpPr>
        <p:spPr>
          <a:xfrm>
            <a:off x="9739394" y="2933700"/>
            <a:ext cx="7913605" cy="618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코드 설명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241877B7-BF8A-6E4A-8F8E-7BD25E0DE7A0}"/>
              </a:ext>
            </a:extLst>
          </p:cNvPr>
          <p:cNvSpPr txBox="1"/>
          <p:nvPr/>
        </p:nvSpPr>
        <p:spPr>
          <a:xfrm>
            <a:off x="3276600" y="44196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400" b="1" i="1" u="none" strike="noStrike" dirty="0">
                <a:solidFill>
                  <a:srgbClr val="9E9E9E"/>
                </a:solidFill>
                <a:ea typeface="Pretendard Regular"/>
              </a:rPr>
              <a:t>코드 이미지 첨부</a:t>
            </a:r>
            <a:endParaRPr lang="ko-KR" sz="1400" b="1" i="1" u="none" strike="noStrike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2CB8D6-0C69-4AA4-8CF9-64C7F1ACC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94" y="2568124"/>
            <a:ext cx="11544300" cy="33944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05A79E-205B-46A9-AA55-9C600853D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29" y="6114137"/>
            <a:ext cx="12069424" cy="38753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84DC20-7A04-4891-87C3-138E615DE782}"/>
              </a:ext>
            </a:extLst>
          </p:cNvPr>
          <p:cNvSpPr txBox="1"/>
          <p:nvPr/>
        </p:nvSpPr>
        <p:spPr>
          <a:xfrm>
            <a:off x="12877799" y="3513675"/>
            <a:ext cx="4658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Step </a:t>
            </a: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별 </a:t>
            </a:r>
            <a:r>
              <a:rPr lang="en-US" altLang="ko-KR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train loss</a:t>
            </a: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lang="en-US" altLang="ko-KR" sz="2400" dirty="0" err="1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val_accuracy</a:t>
            </a: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시각적으로 확인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80202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FDFBE-8171-03F5-859F-2E48AF582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22774D-E034-088E-8558-3B6B645F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2D9702A-5B08-6F5A-6171-DAB4FBB5C7F7}"/>
              </a:ext>
            </a:extLst>
          </p:cNvPr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www.fastcampus.co.kr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Copyright ⓒ FAST CAMPUS Corp. All Rights Reserved.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무단전재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재배포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금지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211C10-146A-C99A-0F07-9C02088C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8958A7-AC5D-1BDE-72EB-2C7266C97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7C23D96-E5D5-1185-9549-2C1D0171968A}"/>
              </a:ext>
            </a:extLst>
          </p:cNvPr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실습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및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예시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AE9ED79-976E-406B-6515-419CBC140B60}"/>
              </a:ext>
            </a:extLst>
          </p:cNvPr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: model.py / ML FLOW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023A8C6-7231-55AA-395C-07D5EB8B8D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1A3A979-D44B-D7C9-D724-C28858AE54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37">
            <a:extLst>
              <a:ext uri="{FF2B5EF4-FFF2-40B4-BE49-F238E27FC236}">
                <a16:creationId xmlns:a16="http://schemas.microsoft.com/office/drawing/2014/main" id="{241877B7-BF8A-6E4A-8F8E-7BD25E0DE7A0}"/>
              </a:ext>
            </a:extLst>
          </p:cNvPr>
          <p:cNvSpPr txBox="1"/>
          <p:nvPr/>
        </p:nvSpPr>
        <p:spPr>
          <a:xfrm>
            <a:off x="3276600" y="4419600"/>
            <a:ext cx="2476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400" b="1" i="1" u="none" strike="noStrike" dirty="0">
                <a:solidFill>
                  <a:srgbClr val="9E9E9E"/>
                </a:solidFill>
                <a:ea typeface="Pretendard Regular"/>
              </a:rPr>
              <a:t>코드 이미지 첨부</a:t>
            </a:r>
            <a:endParaRPr lang="ko-KR" sz="1400" b="1" i="1" u="none" strike="noStrike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5337A7-2B68-4D51-920D-42CD13FDD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2451660"/>
            <a:ext cx="6997700" cy="34538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95ED30-6509-4658-A3F1-697F1D888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06" y="6197600"/>
            <a:ext cx="9793067" cy="3762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6D8385-4E83-4751-95A7-9D1ADAFE2051}"/>
              </a:ext>
            </a:extLst>
          </p:cNvPr>
          <p:cNvSpPr txBox="1"/>
          <p:nvPr/>
        </p:nvSpPr>
        <p:spPr>
          <a:xfrm>
            <a:off x="10566400" y="2754004"/>
            <a:ext cx="642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사용하고자 하는 모델을 </a:t>
            </a:r>
            <a:r>
              <a:rPr lang="ko-KR" altLang="en-US" sz="2400" dirty="0" err="1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로드하여</a:t>
            </a: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2400" dirty="0">
              <a:solidFill>
                <a:srgbClr val="9E9E9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테스트 실행</a:t>
            </a:r>
            <a:endParaRPr lang="en-US" altLang="ko-KR" sz="2400" dirty="0">
              <a:solidFill>
                <a:srgbClr val="9E9E9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rgbClr val="9E9E9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모델의 </a:t>
            </a:r>
            <a:r>
              <a:rPr lang="ko-KR" altLang="en-US" sz="2400" dirty="0" err="1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스테이징을</a:t>
            </a: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사용하지 않고</a:t>
            </a:r>
            <a:r>
              <a:rPr lang="en-US" altLang="ko-KR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버전으로 모델을 로드 하였음</a:t>
            </a:r>
            <a:r>
              <a:rPr lang="en-US" altLang="ko-KR" sz="2400" dirty="0">
                <a:solidFill>
                  <a:srgbClr val="9E9E9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565446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32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extBox 7"/>
          <p:cNvSpPr txBox="1"/>
          <p:nvPr/>
        </p:nvSpPr>
        <p:spPr>
          <a:xfrm>
            <a:off x="393700" y="698500"/>
            <a:ext cx="89027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4800">
                <a:solidFill>
                  <a:srgbClr val="FFAABB"/>
                </a:solidFill>
              </a:defRPr>
            </a:pPr>
            <a:r>
              <a:rPr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실습</a:t>
            </a:r>
            <a:r>
              <a:rPr dirty="0"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및</a:t>
            </a:r>
            <a:r>
              <a:rPr dirty="0"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예시</a:t>
            </a:r>
            <a:endParaRPr dirty="0"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327" name="TextBox 8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rPr dirty="0"/>
              <a:t>: </a:t>
            </a:r>
            <a:r>
              <a:rPr lang="en-US" altLang="ko-KR" dirty="0" err="1"/>
              <a:t>model_dag</a:t>
            </a:r>
            <a:r>
              <a:rPr dirty="0" err="1"/>
              <a:t>.py</a:t>
            </a:r>
            <a:endParaRPr dirty="0"/>
          </a:p>
        </p:txBody>
      </p:sp>
      <p:sp>
        <p:nvSpPr>
          <p:cNvPr id="328" name="TextBox 10"/>
          <p:cNvSpPr txBox="1"/>
          <p:nvPr/>
        </p:nvSpPr>
        <p:spPr>
          <a:xfrm>
            <a:off x="756008" y="2991186"/>
            <a:ext cx="5702300" cy="2985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defRPr sz="5400" b="1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Dag</a:t>
            </a: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/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이미지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감지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>
                <a:solidFill>
                  <a:srgbClr val="D4D4D4"/>
                </a:solidFill>
              </a:rPr>
              <a:t>&gt;&gt;</a:t>
            </a:r>
            <a:r>
              <a:rPr dirty="0"/>
              <a:t> </a:t>
            </a:r>
            <a:endParaRPr lang="en-US" dirty="0"/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새로운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손글씨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이미지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전처리</a:t>
            </a:r>
            <a:r>
              <a:rPr dirty="0"/>
              <a:t> </a:t>
            </a:r>
            <a:r>
              <a:rPr dirty="0">
                <a:solidFill>
                  <a:srgbClr val="D4D4D4"/>
                </a:solidFill>
              </a:rPr>
              <a:t>&gt;&gt;</a:t>
            </a:r>
            <a:r>
              <a:rPr dirty="0"/>
              <a:t> </a:t>
            </a: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모델에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넣어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재학습</a:t>
            </a:r>
            <a:r>
              <a:rPr dirty="0"/>
              <a:t> </a:t>
            </a:r>
            <a:r>
              <a:rPr dirty="0">
                <a:solidFill>
                  <a:srgbClr val="D4D4D4"/>
                </a:solidFill>
              </a:rPr>
              <a:t>&gt;&gt; </a:t>
            </a:r>
            <a:endParaRPr lang="en-US" dirty="0">
              <a:solidFill>
                <a:srgbClr val="D4D4D4"/>
              </a:solidFill>
            </a:endParaRP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기존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모델과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성능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비교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저장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29" name="그림 11" descr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040" y="6523215"/>
            <a:ext cx="9034145" cy="2666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3B82F61-4665-D696-082B-E62DF2E4D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22" y="2723065"/>
            <a:ext cx="5262263" cy="3423300"/>
          </a:xfrm>
          <a:prstGeom prst="rect">
            <a:avLst/>
          </a:prstGeom>
        </p:spPr>
      </p:pic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7FCA7DA-198A-9163-6446-ED33DDE26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799" y="2648450"/>
            <a:ext cx="5405915" cy="65855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sp>
        <p:nvSpPr>
          <p:cNvPr id="334" name="TextBox 5"/>
          <p:cNvSpPr txBox="1"/>
          <p:nvPr/>
        </p:nvSpPr>
        <p:spPr>
          <a:xfrm>
            <a:off x="5524500" y="5118100"/>
            <a:ext cx="7226300" cy="2142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8682"/>
              </a:lnSpc>
              <a:defRPr sz="6400" spc="-200">
                <a:solidFill>
                  <a:srgbClr val="FFFFFF"/>
                </a:solidFill>
              </a:defRPr>
            </a:pPr>
            <a:r>
              <a:rPr>
                <a:latin typeface="Pretendard Medium"/>
                <a:ea typeface="Pretendard Medium"/>
                <a:cs typeface="Pretendard Medium"/>
                <a:sym typeface="Pretendard Medium"/>
              </a:rPr>
              <a:t>향후 방향성과 </a:t>
            </a:r>
            <a:r>
              <a:t>TroubleShooting</a:t>
            </a:r>
          </a:p>
        </p:txBody>
      </p:sp>
      <p:pic>
        <p:nvPicPr>
          <p:cNvPr id="33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extBox 8"/>
          <p:cNvSpPr txBox="1"/>
          <p:nvPr/>
        </p:nvSpPr>
        <p:spPr>
          <a:xfrm>
            <a:off x="8813800" y="4216400"/>
            <a:ext cx="6604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3200" b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04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34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TextBox 6"/>
          <p:cNvSpPr txBox="1"/>
          <p:nvPr/>
        </p:nvSpPr>
        <p:spPr>
          <a:xfrm>
            <a:off x="393700" y="698500"/>
            <a:ext cx="105156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TroubleShooting</a:t>
            </a:r>
          </a:p>
        </p:txBody>
      </p:sp>
      <p:sp>
        <p:nvSpPr>
          <p:cNvPr id="343" name="TextBox 7"/>
          <p:cNvSpPr txBox="1"/>
          <p:nvPr/>
        </p:nvSpPr>
        <p:spPr>
          <a:xfrm>
            <a:off x="406400" y="1536700"/>
            <a:ext cx="10160000" cy="48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: 숫자 인식 오류</a:t>
            </a:r>
          </a:p>
        </p:txBody>
      </p:sp>
      <p:sp>
        <p:nvSpPr>
          <p:cNvPr id="344" name="TextBox 10"/>
          <p:cNvSpPr txBox="1"/>
          <p:nvPr/>
        </p:nvSpPr>
        <p:spPr>
          <a:xfrm>
            <a:off x="9739393" y="2678474"/>
            <a:ext cx="8396207" cy="6644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9600"/>
              </a:lnSpc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/>
              <a:t>MNIST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셋으로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학습하면</a:t>
            </a:r>
            <a:r>
              <a:rPr dirty="0"/>
              <a:t> 98-99%의 </a:t>
            </a:r>
            <a:r>
              <a:rPr dirty="0" err="1"/>
              <a:t>정확도가</a:t>
            </a:r>
            <a:r>
              <a:rPr dirty="0"/>
              <a:t> </a:t>
            </a:r>
            <a:r>
              <a:rPr dirty="0" err="1"/>
              <a:t>나옴</a:t>
            </a:r>
            <a:r>
              <a:rPr dirty="0"/>
              <a:t>.</a:t>
            </a:r>
          </a:p>
          <a:p>
            <a:pPr>
              <a:lnSpc>
                <a:spcPct val="99600"/>
              </a:lnSpc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하지만</a:t>
            </a:r>
            <a:r>
              <a:rPr dirty="0"/>
              <a:t> </a:t>
            </a:r>
            <a:r>
              <a:rPr dirty="0" err="1"/>
              <a:t>실환경에서</a:t>
            </a:r>
            <a:r>
              <a:rPr dirty="0"/>
              <a:t> </a:t>
            </a:r>
            <a:r>
              <a:rPr dirty="0" err="1"/>
              <a:t>인식률</a:t>
            </a:r>
            <a:r>
              <a:rPr dirty="0"/>
              <a:t> </a:t>
            </a:r>
            <a:r>
              <a:rPr dirty="0" err="1"/>
              <a:t>많이</a:t>
            </a:r>
            <a:r>
              <a:rPr dirty="0"/>
              <a:t> </a:t>
            </a:r>
            <a:r>
              <a:rPr dirty="0" err="1"/>
              <a:t>떨어짐</a:t>
            </a:r>
            <a:endParaRPr dirty="0"/>
          </a:p>
          <a:p>
            <a:pPr>
              <a:lnSpc>
                <a:spcPct val="99600"/>
              </a:lnSpc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>
              <a:lnSpc>
                <a:spcPct val="99600"/>
              </a:lnSpc>
              <a:defRPr sz="2000" b="1" u="sng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문제에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가설</a:t>
            </a:r>
            <a:endParaRPr dirty="0"/>
          </a:p>
          <a:p>
            <a:pPr>
              <a:lnSpc>
                <a:spcPct val="99600"/>
              </a:lnSpc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모델이</a:t>
            </a:r>
            <a:r>
              <a:rPr dirty="0"/>
              <a:t> </a:t>
            </a:r>
            <a:r>
              <a:rPr dirty="0" err="1"/>
              <a:t>학습하는</a:t>
            </a:r>
            <a:r>
              <a:rPr dirty="0"/>
              <a:t> </a:t>
            </a:r>
            <a:r>
              <a:rPr dirty="0" err="1"/>
              <a:t>데이터와</a:t>
            </a:r>
            <a:r>
              <a:rPr dirty="0"/>
              <a:t> </a:t>
            </a:r>
            <a:r>
              <a:rPr dirty="0" err="1"/>
              <a:t>실환경</a:t>
            </a:r>
            <a:r>
              <a:rPr dirty="0"/>
              <a:t> </a:t>
            </a:r>
            <a:r>
              <a:rPr dirty="0" err="1"/>
              <a:t>데이터가</a:t>
            </a:r>
            <a:r>
              <a:rPr dirty="0"/>
              <a:t> </a:t>
            </a:r>
            <a:r>
              <a:rPr dirty="0" err="1"/>
              <a:t>달라서</a:t>
            </a:r>
            <a:r>
              <a:rPr dirty="0"/>
              <a:t> </a:t>
            </a:r>
            <a:r>
              <a:rPr dirty="0" err="1"/>
              <a:t>그런</a:t>
            </a:r>
            <a:r>
              <a:rPr dirty="0"/>
              <a:t> </a:t>
            </a:r>
            <a:r>
              <a:rPr dirty="0" err="1"/>
              <a:t>것이다</a:t>
            </a:r>
            <a:r>
              <a:rPr dirty="0"/>
              <a:t>.</a:t>
            </a:r>
          </a:p>
          <a:p>
            <a:pPr>
              <a:lnSpc>
                <a:spcPct val="99600"/>
              </a:lnSpc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>
              <a:lnSpc>
                <a:spcPct val="99600"/>
              </a:lnSpc>
              <a:defRPr sz="2000" b="1" u="sng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/>
              <a:t>시도1</a:t>
            </a:r>
          </a:p>
          <a:p>
            <a:pPr>
              <a:lnSpc>
                <a:spcPct val="99600"/>
              </a:lnSpc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그냥</a:t>
            </a:r>
            <a:r>
              <a:rPr dirty="0"/>
              <a:t> </a:t>
            </a: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파일을</a:t>
            </a:r>
            <a:r>
              <a:rPr dirty="0"/>
              <a:t> </a:t>
            </a:r>
            <a:r>
              <a:rPr dirty="0" err="1"/>
              <a:t>업로드하는</a:t>
            </a:r>
            <a:r>
              <a:rPr dirty="0"/>
              <a:t> </a:t>
            </a:r>
            <a:r>
              <a:rPr dirty="0" err="1"/>
              <a:t>초기</a:t>
            </a:r>
            <a:r>
              <a:rPr dirty="0"/>
              <a:t> </a:t>
            </a:r>
            <a:r>
              <a:rPr dirty="0" err="1"/>
              <a:t>버전에서</a:t>
            </a:r>
            <a:r>
              <a:rPr dirty="0"/>
              <a:t> </a:t>
            </a:r>
            <a:r>
              <a:rPr dirty="0" err="1"/>
              <a:t>사용자가</a:t>
            </a:r>
            <a:r>
              <a:rPr dirty="0"/>
              <a:t> </a:t>
            </a:r>
            <a:r>
              <a:rPr dirty="0" err="1"/>
              <a:t>직접</a:t>
            </a:r>
            <a:r>
              <a:rPr dirty="0"/>
              <a:t> </a:t>
            </a:r>
            <a:r>
              <a:rPr dirty="0" err="1"/>
              <a:t>작성하도록</a:t>
            </a:r>
            <a:r>
              <a:rPr dirty="0"/>
              <a:t> </a:t>
            </a:r>
            <a:r>
              <a:rPr dirty="0" err="1"/>
              <a:t>API수정</a:t>
            </a:r>
            <a:r>
              <a:rPr dirty="0"/>
              <a:t>,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증강을</a:t>
            </a:r>
            <a:r>
              <a:rPr dirty="0"/>
              <a:t> </a:t>
            </a:r>
            <a:r>
              <a:rPr dirty="0" err="1"/>
              <a:t>활용해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재학습</a:t>
            </a:r>
            <a:r>
              <a:rPr dirty="0"/>
              <a:t>.</a:t>
            </a:r>
          </a:p>
          <a:p>
            <a:pPr marL="342900" indent="-342900">
              <a:lnSpc>
                <a:spcPct val="99600"/>
              </a:lnSpc>
              <a:buSzPct val="100000"/>
              <a:buChar char="➔"/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인식률이</a:t>
            </a:r>
            <a:r>
              <a:rPr dirty="0"/>
              <a:t> </a:t>
            </a:r>
            <a:r>
              <a:rPr dirty="0" err="1"/>
              <a:t>조금</a:t>
            </a:r>
            <a:r>
              <a:rPr dirty="0"/>
              <a:t> </a:t>
            </a:r>
            <a:r>
              <a:rPr dirty="0" err="1"/>
              <a:t>올라간</a:t>
            </a:r>
            <a:r>
              <a:rPr dirty="0"/>
              <a:t> </a:t>
            </a:r>
            <a:r>
              <a:rPr dirty="0" err="1"/>
              <a:t>것</a:t>
            </a:r>
            <a:r>
              <a:rPr dirty="0"/>
              <a:t> </a:t>
            </a: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느낌</a:t>
            </a:r>
            <a:r>
              <a:rPr dirty="0"/>
              <a:t>…</a:t>
            </a:r>
          </a:p>
          <a:p>
            <a:pPr marL="342900" indent="-342900">
              <a:lnSpc>
                <a:spcPct val="99600"/>
              </a:lnSpc>
              <a:buSzPct val="100000"/>
              <a:buChar char="➔"/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>
              <a:lnSpc>
                <a:spcPct val="99600"/>
              </a:lnSpc>
              <a:defRPr sz="19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이미</a:t>
            </a:r>
            <a:r>
              <a:rPr dirty="0"/>
              <a:t> MNIST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셋으로</a:t>
            </a:r>
            <a:r>
              <a:rPr dirty="0"/>
              <a:t>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시</a:t>
            </a:r>
            <a:r>
              <a:rPr dirty="0"/>
              <a:t> </a:t>
            </a:r>
            <a:r>
              <a:rPr dirty="0" err="1"/>
              <a:t>정확도는</a:t>
            </a:r>
            <a:r>
              <a:rPr dirty="0"/>
              <a:t> 98-99% </a:t>
            </a:r>
            <a:r>
              <a:rPr dirty="0" err="1"/>
              <a:t>근방</a:t>
            </a:r>
            <a:r>
              <a:rPr dirty="0"/>
              <a:t>.</a:t>
            </a:r>
          </a:p>
          <a:p>
            <a:pPr>
              <a:lnSpc>
                <a:spcPct val="99600"/>
              </a:lnSpc>
              <a:defRPr sz="19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정확도는</a:t>
            </a:r>
            <a:r>
              <a:rPr dirty="0"/>
              <a:t> </a:t>
            </a:r>
            <a:r>
              <a:rPr dirty="0" err="1"/>
              <a:t>이미</a:t>
            </a:r>
            <a:r>
              <a:rPr dirty="0"/>
              <a:t> </a:t>
            </a:r>
            <a:r>
              <a:rPr dirty="0" err="1"/>
              <a:t>더</a:t>
            </a:r>
            <a:r>
              <a:rPr dirty="0"/>
              <a:t> </a:t>
            </a:r>
            <a:r>
              <a:rPr dirty="0" err="1"/>
              <a:t>이상</a:t>
            </a:r>
            <a:r>
              <a:rPr dirty="0"/>
              <a:t> </a:t>
            </a:r>
            <a:r>
              <a:rPr dirty="0" err="1"/>
              <a:t>높일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없어서</a:t>
            </a:r>
            <a:r>
              <a:rPr dirty="0"/>
              <a:t> </a:t>
            </a:r>
            <a:r>
              <a:rPr dirty="0" err="1"/>
              <a:t>전후에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비교를</a:t>
            </a:r>
            <a:r>
              <a:rPr dirty="0"/>
              <a:t> </a:t>
            </a:r>
            <a:r>
              <a:rPr dirty="0" err="1"/>
              <a:t>못함</a:t>
            </a:r>
            <a:r>
              <a:rPr dirty="0"/>
              <a:t>.</a:t>
            </a:r>
          </a:p>
          <a:p>
            <a:pPr>
              <a:lnSpc>
                <a:spcPct val="99600"/>
              </a:lnSpc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>
              <a:lnSpc>
                <a:spcPct val="99600"/>
              </a:lnSpc>
              <a:defRPr sz="2000" b="1" u="sng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/>
              <a:t>시도2</a:t>
            </a:r>
          </a:p>
          <a:p>
            <a:pPr>
              <a:lnSpc>
                <a:spcPct val="99600"/>
              </a:lnSpc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/>
              <a:t>EMNIST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셋을</a:t>
            </a:r>
            <a:r>
              <a:rPr dirty="0"/>
              <a:t> </a:t>
            </a:r>
            <a:r>
              <a:rPr dirty="0" err="1"/>
              <a:t>이용한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 </a:t>
            </a:r>
            <a:r>
              <a:rPr dirty="0" err="1"/>
              <a:t>학습</a:t>
            </a:r>
            <a:endParaRPr dirty="0"/>
          </a:p>
          <a:p>
            <a:pPr marL="342900" indent="-342900">
              <a:lnSpc>
                <a:spcPct val="99600"/>
              </a:lnSpc>
              <a:buSzPct val="100000"/>
              <a:buChar char="➔"/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별</a:t>
            </a:r>
            <a:r>
              <a:rPr dirty="0"/>
              <a:t> </a:t>
            </a:r>
            <a:r>
              <a:rPr dirty="0" err="1"/>
              <a:t>차이가</a:t>
            </a:r>
            <a:r>
              <a:rPr dirty="0"/>
              <a:t> </a:t>
            </a:r>
            <a:r>
              <a:rPr dirty="0" err="1"/>
              <a:t>없었음</a:t>
            </a:r>
            <a:endParaRPr dirty="0"/>
          </a:p>
          <a:p>
            <a:pPr marL="342900" indent="-342900">
              <a:lnSpc>
                <a:spcPct val="99600"/>
              </a:lnSpc>
              <a:buSzPct val="100000"/>
              <a:buChar char="➔"/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>
              <a:lnSpc>
                <a:spcPct val="99600"/>
              </a:lnSpc>
              <a:defRPr sz="2000" b="1" u="sng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추가로</a:t>
            </a:r>
            <a:r>
              <a:rPr dirty="0"/>
              <a:t> </a:t>
            </a:r>
            <a:r>
              <a:rPr dirty="0" err="1"/>
              <a:t>시도</a:t>
            </a:r>
            <a:r>
              <a:rPr dirty="0"/>
              <a:t> </a:t>
            </a:r>
            <a:r>
              <a:rPr dirty="0" err="1"/>
              <a:t>해볼만한</a:t>
            </a:r>
            <a:r>
              <a:rPr dirty="0"/>
              <a:t> </a:t>
            </a:r>
            <a:r>
              <a:rPr dirty="0" err="1"/>
              <a:t>가설</a:t>
            </a:r>
            <a:r>
              <a:rPr dirty="0"/>
              <a:t>(</a:t>
            </a:r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방향성</a:t>
            </a:r>
            <a:r>
              <a:rPr dirty="0"/>
              <a:t>)</a:t>
            </a:r>
          </a:p>
          <a:p>
            <a:pPr>
              <a:lnSpc>
                <a:spcPct val="99600"/>
              </a:lnSpc>
              <a:defRPr sz="2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MNIST가</a:t>
            </a:r>
            <a:r>
              <a:rPr dirty="0"/>
              <a:t> </a:t>
            </a:r>
            <a:r>
              <a:rPr dirty="0" err="1"/>
              <a:t>아닌</a:t>
            </a:r>
            <a:r>
              <a:rPr dirty="0"/>
              <a:t> </a:t>
            </a:r>
            <a:r>
              <a:rPr dirty="0" err="1"/>
              <a:t>실제로</a:t>
            </a:r>
            <a:r>
              <a:rPr dirty="0"/>
              <a:t> </a:t>
            </a:r>
            <a:r>
              <a:rPr dirty="0" err="1"/>
              <a:t>입력</a:t>
            </a:r>
            <a:r>
              <a:rPr dirty="0"/>
              <a:t> </a:t>
            </a:r>
            <a:r>
              <a:rPr dirty="0" err="1"/>
              <a:t>받는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라밸링</a:t>
            </a:r>
            <a:r>
              <a:rPr dirty="0"/>
              <a:t> </a:t>
            </a:r>
            <a:r>
              <a:rPr dirty="0" err="1"/>
              <a:t>후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재학습</a:t>
            </a:r>
            <a:endParaRPr dirty="0"/>
          </a:p>
          <a:p>
            <a:pPr marL="342899" indent="-342899">
              <a:lnSpc>
                <a:spcPct val="99600"/>
              </a:lnSpc>
              <a:buSzPct val="100000"/>
              <a:buChar char="➔"/>
              <a:defRPr sz="19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이번</a:t>
            </a:r>
            <a:r>
              <a:rPr dirty="0"/>
              <a:t> </a:t>
            </a:r>
            <a:r>
              <a:rPr dirty="0" err="1"/>
              <a:t>프로젝트의</a:t>
            </a:r>
            <a:r>
              <a:rPr dirty="0"/>
              <a:t> </a:t>
            </a:r>
            <a:r>
              <a:rPr dirty="0" err="1"/>
              <a:t>목표는</a:t>
            </a:r>
            <a:r>
              <a:rPr dirty="0"/>
              <a:t> </a:t>
            </a:r>
            <a:r>
              <a:rPr dirty="0" err="1"/>
              <a:t>MLOps이기에</a:t>
            </a:r>
            <a:r>
              <a:rPr dirty="0"/>
              <a:t> </a:t>
            </a:r>
            <a:r>
              <a:rPr dirty="0" err="1"/>
              <a:t>시간상의</a:t>
            </a:r>
            <a:r>
              <a:rPr dirty="0"/>
              <a:t> </a:t>
            </a:r>
            <a:r>
              <a:rPr dirty="0" err="1"/>
              <a:t>이유로</a:t>
            </a:r>
            <a:r>
              <a:rPr dirty="0"/>
              <a:t> </a:t>
            </a:r>
            <a:r>
              <a:rPr dirty="0" err="1"/>
              <a:t>시도하지</a:t>
            </a:r>
            <a:r>
              <a:rPr dirty="0"/>
              <a:t> </a:t>
            </a:r>
            <a:r>
              <a:rPr dirty="0" err="1"/>
              <a:t>않음</a:t>
            </a:r>
            <a:r>
              <a:rPr dirty="0"/>
              <a:t>.</a:t>
            </a:r>
          </a:p>
        </p:txBody>
      </p:sp>
      <p:pic>
        <p:nvPicPr>
          <p:cNvPr id="345" name="그림 47" descr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14" y="2670443"/>
            <a:ext cx="7378244" cy="2828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그림 49" descr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14" y="6000750"/>
            <a:ext cx="5985499" cy="198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그림 51" descr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514" y="8343900"/>
            <a:ext cx="3346451" cy="157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35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Box 6"/>
          <p:cNvSpPr txBox="1"/>
          <p:nvPr/>
        </p:nvSpPr>
        <p:spPr>
          <a:xfrm>
            <a:off x="393700" y="698500"/>
            <a:ext cx="105156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TroubleShooting</a:t>
            </a:r>
          </a:p>
        </p:txBody>
      </p:sp>
      <p:sp>
        <p:nvSpPr>
          <p:cNvPr id="354" name="TextBox 7"/>
          <p:cNvSpPr txBox="1"/>
          <p:nvPr/>
        </p:nvSpPr>
        <p:spPr>
          <a:xfrm>
            <a:off x="406400" y="1536700"/>
            <a:ext cx="13004800" cy="48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: 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손글씨 이미지를 어떻게 가져와서 모델에 재학습시킬 것인가</a:t>
            </a:r>
          </a:p>
        </p:txBody>
      </p:sp>
      <p:sp>
        <p:nvSpPr>
          <p:cNvPr id="355" name="TextBox 10"/>
          <p:cNvSpPr txBox="1"/>
          <p:nvPr/>
        </p:nvSpPr>
        <p:spPr>
          <a:xfrm>
            <a:off x="5943599" y="2761461"/>
            <a:ext cx="12128888" cy="1153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9600"/>
              </a:lnSpc>
              <a:defRPr sz="3600" b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폴더 안에 들어온 이미지 파일을 불러오자!</a:t>
            </a:r>
          </a:p>
          <a:p>
            <a:pPr>
              <a:lnSpc>
                <a:spcPct val="99600"/>
              </a:lnSpc>
              <a:defRPr sz="3600" b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-&gt; 앞에서 만든 전처리 함수가 작동하지 않았다.  </a:t>
            </a:r>
          </a:p>
        </p:txBody>
      </p:sp>
      <p:pic>
        <p:nvPicPr>
          <p:cNvPr id="356" name="그림 17" descr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64" y="2460019"/>
            <a:ext cx="5063437" cy="2244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18" descr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711" y="4921356"/>
            <a:ext cx="15283289" cy="5365644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21"/>
          <p:cNvSpPr txBox="1"/>
          <p:nvPr/>
        </p:nvSpPr>
        <p:spPr>
          <a:xfrm>
            <a:off x="8351520" y="6888205"/>
            <a:ext cx="9072438" cy="3017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기존 전처리 함수는 캔버스 이미지로 받은 </a:t>
            </a:r>
            <a:r>
              <a:t>base64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로 인코딩된 이미지를 전처리하도록 설계되어 있었던 것</a:t>
            </a:r>
            <a:r>
              <a:t>.</a:t>
            </a:r>
          </a:p>
          <a:p>
            <a:pPr>
              <a:defRPr sz="2800" b="1"/>
            </a:pPr>
            <a:endParaRPr/>
          </a:p>
          <a:p>
            <a:pPr>
              <a:defRPr sz="28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폴더에 들어온 이미지를 전처리하는 함수를 만들고</a:t>
            </a:r>
            <a:r>
              <a:t>,</a:t>
            </a:r>
          </a:p>
          <a:p>
            <a:pPr>
              <a:defRPr sz="2800" b="1"/>
            </a:pPr>
            <a:r>
              <a:t>Airflow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가 인식할 수 있도록 변환하는 작업을 추가</a:t>
            </a:r>
            <a:r>
              <a:t>. 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ED1F1-C988-600A-C7B7-F58ED125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2" descr="Picture 2">
            <a:extLst>
              <a:ext uri="{FF2B5EF4-FFF2-40B4-BE49-F238E27FC236}">
                <a16:creationId xmlns:a16="http://schemas.microsoft.com/office/drawing/2014/main" id="{F967C80A-463D-5204-B11B-CA2A0C6D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extBox 3">
            <a:extLst>
              <a:ext uri="{FF2B5EF4-FFF2-40B4-BE49-F238E27FC236}">
                <a16:creationId xmlns:a16="http://schemas.microsoft.com/office/drawing/2014/main" id="{7CF1EC6D-062D-A31D-503F-C0D3A1A1F927}"/>
              </a:ext>
            </a:extLst>
          </p:cNvPr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Pretendard Light"/>
                <a:sym typeface="Pretendard Light"/>
              </a:rPr>
              <a:t>www.fastcampus.co.kr</a:t>
            </a:r>
          </a:p>
          <a:p>
            <a:pPr marL="0" marR="0" lvl="0" indent="0" algn="r" defTabSz="914400" rtl="0" eaLnBrk="1" fontAlgn="auto" latinLnBrk="0" hangingPunct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Pretendard Light"/>
                <a:sym typeface="Pretendard Light"/>
              </a:rPr>
              <a:t>Copyright ⓒ FAST CAMPUS Corp. All Rights Reserved. 무단전재 및 재배포 금지</a:t>
            </a:r>
          </a:p>
        </p:txBody>
      </p:sp>
      <p:pic>
        <p:nvPicPr>
          <p:cNvPr id="351" name="Picture 4" descr="Picture 4">
            <a:extLst>
              <a:ext uri="{FF2B5EF4-FFF2-40B4-BE49-F238E27FC236}">
                <a16:creationId xmlns:a16="http://schemas.microsoft.com/office/drawing/2014/main" id="{DAA552EC-AA22-7C86-6BA2-3BA8F64C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icture 5" descr="Picture 5">
            <a:extLst>
              <a:ext uri="{FF2B5EF4-FFF2-40B4-BE49-F238E27FC236}">
                <a16:creationId xmlns:a16="http://schemas.microsoft.com/office/drawing/2014/main" id="{A56824D2-4630-7EA2-93FF-60766E2D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Box 6">
            <a:extLst>
              <a:ext uri="{FF2B5EF4-FFF2-40B4-BE49-F238E27FC236}">
                <a16:creationId xmlns:a16="http://schemas.microsoft.com/office/drawing/2014/main" id="{390BA9FC-C190-5035-A44F-7D34291D1EE9}"/>
              </a:ext>
            </a:extLst>
          </p:cNvPr>
          <p:cNvSpPr txBox="1"/>
          <p:nvPr/>
        </p:nvSpPr>
        <p:spPr>
          <a:xfrm>
            <a:off x="393700" y="698500"/>
            <a:ext cx="105156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Pretendard Regular"/>
                <a:sym typeface="Pretendard Regular"/>
              </a:rPr>
              <a:t>TroubleShooting</a:t>
            </a:r>
          </a:p>
        </p:txBody>
      </p:sp>
      <p:sp>
        <p:nvSpPr>
          <p:cNvPr id="354" name="TextBox 7">
            <a:extLst>
              <a:ext uri="{FF2B5EF4-FFF2-40B4-BE49-F238E27FC236}">
                <a16:creationId xmlns:a16="http://schemas.microsoft.com/office/drawing/2014/main" id="{915A373B-F6C3-6A77-2459-AA8C0CF6775A}"/>
              </a:ext>
            </a:extLst>
          </p:cNvPr>
          <p:cNvSpPr txBox="1"/>
          <p:nvPr/>
        </p:nvSpPr>
        <p:spPr>
          <a:xfrm>
            <a:off x="406400" y="1536700"/>
            <a:ext cx="13004800" cy="48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Pretendard Regular"/>
                <a:sym typeface="Pretendard Regular"/>
              </a:rPr>
              <a:t>: </a:t>
            </a: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  <a:sym typeface="맑은 고딕"/>
              </a:rPr>
              <a:t>손글씨 이미지를 어떻게 가져와서 모델에 재학습시킬 것인가</a:t>
            </a:r>
          </a:p>
        </p:txBody>
      </p:sp>
      <p:sp>
        <p:nvSpPr>
          <p:cNvPr id="355" name="TextBox 10">
            <a:extLst>
              <a:ext uri="{FF2B5EF4-FFF2-40B4-BE49-F238E27FC236}">
                <a16:creationId xmlns:a16="http://schemas.microsoft.com/office/drawing/2014/main" id="{A3B5C99F-E55B-89C0-20A7-C8094E1D82D3}"/>
              </a:ext>
            </a:extLst>
          </p:cNvPr>
          <p:cNvSpPr txBox="1"/>
          <p:nvPr/>
        </p:nvSpPr>
        <p:spPr>
          <a:xfrm>
            <a:off x="5943599" y="2415089"/>
            <a:ext cx="12128888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ko-KR" altLang="en-US" sz="3000" b="1" u="sng" dirty="0">
                <a:solidFill>
                  <a:srgbClr val="9E9E9E"/>
                </a:solidFill>
                <a:latin typeface="Malgun Gothic"/>
                <a:ea typeface="Malgun Gothic"/>
                <a:sym typeface="Malgun Gothic"/>
              </a:rPr>
              <a:t>추가</a:t>
            </a:r>
            <a:r>
              <a:rPr lang="en-US" altLang="ko-KR" sz="3000" b="1" u="sng" dirty="0">
                <a:solidFill>
                  <a:srgbClr val="9E9E9E"/>
                </a:solidFill>
                <a:latin typeface="Malgun Gothic"/>
                <a:ea typeface="Malgun Gothic"/>
                <a:sym typeface="Malgun Gothic"/>
              </a:rPr>
              <a:t>!</a:t>
            </a:r>
          </a:p>
          <a:p>
            <a:pPr marL="571500" marR="0" lvl="0" indent="-571500" algn="l" defTabSz="914400" rtl="0" eaLnBrk="1" fontAlgn="auto" latinLnBrk="0" hangingPunct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è"/>
              <a:tabLst/>
              <a:defRPr sz="3600" b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kumimoji="0" lang="ko-KR" altLang="en-US" sz="3000" i="0" u="none" strike="noStrike" kern="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이름 변경 문제</a:t>
            </a:r>
            <a:endParaRPr kumimoji="0" lang="en-US" altLang="ko-KR" sz="3000" i="0" u="none" strike="noStrike" kern="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marR="0" lvl="0" algn="l" defTabSz="914400" rtl="0" eaLnBrk="1" fontAlgn="auto" latinLnBrk="0" hangingPunct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sz="3600" b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ko-KR" altLang="en-US" sz="3000" dirty="0">
                <a:solidFill>
                  <a:srgbClr val="9E9E9E"/>
                </a:solidFill>
                <a:latin typeface="Malgun Gothic"/>
                <a:ea typeface="Malgun Gothic"/>
                <a:sym typeface="Malgun Gothic"/>
              </a:rPr>
              <a:t>학습을 하려면 라벨링을 해야 하는데 관련 코드를 정교하게 구현하지 못해서 우선은 직접 </a:t>
            </a:r>
            <a:r>
              <a:rPr lang="ko-KR" altLang="en-US" sz="3000" dirty="0" err="1">
                <a:solidFill>
                  <a:srgbClr val="9E9E9E"/>
                </a:solidFill>
                <a:latin typeface="Malgun Gothic"/>
                <a:ea typeface="Malgun Gothic"/>
                <a:sym typeface="Malgun Gothic"/>
              </a:rPr>
              <a:t>라벨링</a:t>
            </a:r>
            <a:r>
              <a:rPr lang="ko-KR" altLang="en-US" sz="3000" dirty="0">
                <a:solidFill>
                  <a:srgbClr val="9E9E9E"/>
                </a:solidFill>
                <a:latin typeface="Malgun Gothic"/>
                <a:ea typeface="Malgun Gothic"/>
                <a:sym typeface="Malgun Gothic"/>
              </a:rPr>
              <a:t> 함</a:t>
            </a:r>
            <a:endParaRPr kumimoji="0" sz="3000" i="0" u="none" strike="noStrike" kern="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</p:txBody>
      </p:sp>
      <p:pic>
        <p:nvPicPr>
          <p:cNvPr id="356" name="그림 17" descr="그림 17">
            <a:extLst>
              <a:ext uri="{FF2B5EF4-FFF2-40B4-BE49-F238E27FC236}">
                <a16:creationId xmlns:a16="http://schemas.microsoft.com/office/drawing/2014/main" id="{734CB563-E368-0161-57D2-A828CE2CD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64" y="2460019"/>
            <a:ext cx="5063437" cy="2244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18" descr="그림 18">
            <a:extLst>
              <a:ext uri="{FF2B5EF4-FFF2-40B4-BE49-F238E27FC236}">
                <a16:creationId xmlns:a16="http://schemas.microsoft.com/office/drawing/2014/main" id="{5F2C64DA-ACFF-4234-76A5-4648D00A0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711" y="4921356"/>
            <a:ext cx="15283289" cy="5365644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21">
            <a:extLst>
              <a:ext uri="{FF2B5EF4-FFF2-40B4-BE49-F238E27FC236}">
                <a16:creationId xmlns:a16="http://schemas.microsoft.com/office/drawing/2014/main" id="{7CC30530-D634-DBC7-0A25-77CC09B1B70D}"/>
              </a:ext>
            </a:extLst>
          </p:cNvPr>
          <p:cNvSpPr txBox="1"/>
          <p:nvPr/>
        </p:nvSpPr>
        <p:spPr>
          <a:xfrm>
            <a:off x="8351520" y="6888205"/>
            <a:ext cx="9072438" cy="3017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Helvetica"/>
              </a:rPr>
              <a:t>기존 전처리 함수는 캔버스 이미지로 받은 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base64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Helvetica"/>
              </a:rPr>
              <a:t>로 인코딩된 이미지를 전처리하도록 설계되어 있었던 것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.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Helvetica"/>
              </a:rPr>
              <a:t>폴더에 들어온 이미지를 전처리하는 함수를 만들고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,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Airflow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Helvetica"/>
              </a:rPr>
              <a:t>가 인식할 수 있도록 변환하는 작업을 추가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833128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52B2B-7644-7F95-FFF8-66DC34DF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2" descr="Picture 2">
            <a:extLst>
              <a:ext uri="{FF2B5EF4-FFF2-40B4-BE49-F238E27FC236}">
                <a16:creationId xmlns:a16="http://schemas.microsoft.com/office/drawing/2014/main" id="{2D3BDF8F-0244-AE3F-BEAE-714350A9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extBox 3">
            <a:extLst>
              <a:ext uri="{FF2B5EF4-FFF2-40B4-BE49-F238E27FC236}">
                <a16:creationId xmlns:a16="http://schemas.microsoft.com/office/drawing/2014/main" id="{A048DF3C-02C5-CFDF-1992-2FB7C70D5A73}"/>
              </a:ext>
            </a:extLst>
          </p:cNvPr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Pretendard Light"/>
                <a:sym typeface="Pretendard Light"/>
              </a:rPr>
              <a:t>www.fastcampus.co.kr</a:t>
            </a:r>
          </a:p>
          <a:p>
            <a:pPr marL="0" marR="0" lvl="0" indent="0" algn="r" defTabSz="914400" rtl="0" eaLnBrk="1" fontAlgn="auto" latinLnBrk="0" hangingPunct="0">
              <a:lnSpc>
                <a:spcPct val="1161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Pretendard Light"/>
                <a:sym typeface="Pretendard Light"/>
              </a:rPr>
              <a:t>Copyright ⓒ FAST CAMPUS Corp. All Rights Reserved. 무단전재 및 재배포 금지</a:t>
            </a:r>
          </a:p>
        </p:txBody>
      </p:sp>
      <p:pic>
        <p:nvPicPr>
          <p:cNvPr id="340" name="Picture 4" descr="Picture 4">
            <a:extLst>
              <a:ext uri="{FF2B5EF4-FFF2-40B4-BE49-F238E27FC236}">
                <a16:creationId xmlns:a16="http://schemas.microsoft.com/office/drawing/2014/main" id="{46C4D1D2-FF79-87FC-117B-5CD26618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icture 5" descr="Picture 5">
            <a:extLst>
              <a:ext uri="{FF2B5EF4-FFF2-40B4-BE49-F238E27FC236}">
                <a16:creationId xmlns:a16="http://schemas.microsoft.com/office/drawing/2014/main" id="{AF430F43-4384-F0E0-35E5-0E269601E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TextBox 6">
            <a:extLst>
              <a:ext uri="{FF2B5EF4-FFF2-40B4-BE49-F238E27FC236}">
                <a16:creationId xmlns:a16="http://schemas.microsoft.com/office/drawing/2014/main" id="{073118F1-D0C2-242E-1A8F-E1650D054C1C}"/>
              </a:ext>
            </a:extLst>
          </p:cNvPr>
          <p:cNvSpPr txBox="1"/>
          <p:nvPr/>
        </p:nvSpPr>
        <p:spPr>
          <a:xfrm>
            <a:off x="393700" y="698500"/>
            <a:ext cx="1051560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0" cap="none" spc="0" normalizeH="0" baseline="0" noProof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Pretendard Regular"/>
                <a:ea typeface="Pretendard Regular"/>
                <a:sym typeface="Pretendard Regular"/>
              </a:rPr>
              <a:t>TroubleShooting</a:t>
            </a:r>
          </a:p>
        </p:txBody>
      </p:sp>
      <p:sp>
        <p:nvSpPr>
          <p:cNvPr id="343" name="TextBox 7">
            <a:extLst>
              <a:ext uri="{FF2B5EF4-FFF2-40B4-BE49-F238E27FC236}">
                <a16:creationId xmlns:a16="http://schemas.microsoft.com/office/drawing/2014/main" id="{718AD2F7-9A5A-745D-E387-D4C849CFB4AA}"/>
              </a:ext>
            </a:extLst>
          </p:cNvPr>
          <p:cNvSpPr txBox="1"/>
          <p:nvPr/>
        </p:nvSpPr>
        <p:spPr>
          <a:xfrm>
            <a:off x="406400" y="1536700"/>
            <a:ext cx="101600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Regular"/>
                <a:ea typeface="Pretendard Regular"/>
                <a:sym typeface="Pretendard Regular"/>
              </a:rPr>
              <a:t>: </a:t>
            </a:r>
            <a:r>
              <a:rPr lang="en-US" sz="3000" dirty="0">
                <a:solidFill>
                  <a:srgbClr val="FFFFFF"/>
                </a:solidFill>
                <a:latin typeface="Pretendard Regular"/>
                <a:ea typeface="Pretendard Regular"/>
                <a:sym typeface="Pretendard Regular"/>
              </a:rPr>
              <a:t>Airflow zombie job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Pretendard Regular"/>
              <a:sym typeface="Pretendard Regular"/>
            </a:endParaRPr>
          </a:p>
        </p:txBody>
      </p:sp>
      <p:sp>
        <p:nvSpPr>
          <p:cNvPr id="344" name="TextBox 10">
            <a:extLst>
              <a:ext uri="{FF2B5EF4-FFF2-40B4-BE49-F238E27FC236}">
                <a16:creationId xmlns:a16="http://schemas.microsoft.com/office/drawing/2014/main" id="{D1A54ACF-8052-1D8D-9620-D7D546066D33}"/>
              </a:ext>
            </a:extLst>
          </p:cNvPr>
          <p:cNvSpPr txBox="1"/>
          <p:nvPr/>
        </p:nvSpPr>
        <p:spPr>
          <a:xfrm>
            <a:off x="9739393" y="3692428"/>
            <a:ext cx="8396207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이미지 감지 </a:t>
            </a:r>
            <a:r>
              <a:rPr lang="en-US" altLang="ko-KR" sz="3000" dirty="0">
                <a:solidFill>
                  <a:srgbClr val="D4D4D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&gt;&gt;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새로운 </a:t>
            </a:r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손글씨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 이미지 </a:t>
            </a:r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전처리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000" dirty="0">
                <a:solidFill>
                  <a:srgbClr val="D4D4D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&gt;&gt;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모델에 넣어 </a:t>
            </a:r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재학습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000" dirty="0">
                <a:solidFill>
                  <a:srgbClr val="D4D4D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&gt;&gt; </a:t>
            </a:r>
            <a:endParaRPr lang="ko-KR" altLang="en-US" sz="3000" dirty="0">
              <a:solidFill>
                <a:srgbClr val="D4D4D4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기존 모델과 성능 비교 후 저장</a:t>
            </a:r>
            <a:endParaRPr lang="en-US" altLang="ko-KR" sz="3000" dirty="0"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Helvetica"/>
            </a:endParaRP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altLang="ko-KR" sz="3000" dirty="0"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Helvetica"/>
            </a:endParaRP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위 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DAG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 모델을 </a:t>
            </a:r>
            <a:r>
              <a:rPr lang="ko-KR" altLang="en-US" sz="30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재학습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 과정에서</a:t>
            </a:r>
            <a:endParaRPr lang="en-US" altLang="ko-KR" sz="3000" dirty="0"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Helvetica"/>
            </a:endParaRP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zombie job</a:t>
            </a: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오류가 나옴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.</a:t>
            </a: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altLang="ko-KR" sz="3000" dirty="0"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Helvetica"/>
            </a:endParaRP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오류 원인을 찾아보니 원인이 다양하다고 하고</a:t>
            </a:r>
            <a:r>
              <a:rPr lang="en-US" altLang="ko-KR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,</a:t>
            </a:r>
          </a:p>
          <a:p>
            <a:pPr>
              <a:defRPr sz="2800">
                <a:solidFill>
                  <a:srgbClr val="CCCCC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ko-KR" altLang="en-US" sz="30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Helvetica"/>
              </a:rPr>
              <a:t>시간상의 이유로 해결하지 못함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D072C9-D7AF-E697-F82F-3EC6B94C0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7" y="6817866"/>
            <a:ext cx="7772400" cy="2178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6539E6-D942-C6BD-27D9-FD2A04CC7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811165"/>
            <a:ext cx="5390827" cy="35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81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5"/>
          <p:cNvSpPr txBox="1"/>
          <p:nvPr/>
        </p:nvSpPr>
        <p:spPr>
          <a:xfrm>
            <a:off x="8813800" y="4203700"/>
            <a:ext cx="6604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3200" b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01</a:t>
            </a:r>
          </a:p>
        </p:txBody>
      </p:sp>
      <p:sp>
        <p:nvSpPr>
          <p:cNvPr id="117" name="TextBox 6"/>
          <p:cNvSpPr txBox="1"/>
          <p:nvPr/>
        </p:nvSpPr>
        <p:spPr>
          <a:xfrm>
            <a:off x="7340600" y="5219700"/>
            <a:ext cx="3594100" cy="103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8682"/>
              </a:lnSpc>
              <a:defRPr sz="6400" spc="-200">
                <a:solidFill>
                  <a:srgbClr val="FFFFFF"/>
                </a:solidFill>
              </a:defRPr>
            </a:pPr>
            <a:r>
              <a:rPr>
                <a:latin typeface="Pretendard Medium"/>
                <a:ea typeface="Pretendard Medium"/>
                <a:cs typeface="Pretendard Medium"/>
                <a:sym typeface="Pretendard Medium"/>
              </a:rPr>
              <a:t>팀원 소개</a:t>
            </a:r>
          </a:p>
        </p:txBody>
      </p:sp>
      <p:sp>
        <p:nvSpPr>
          <p:cNvPr id="118" name="TextBox 7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36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TextBox 6"/>
          <p:cNvSpPr txBox="1"/>
          <p:nvPr/>
        </p:nvSpPr>
        <p:spPr>
          <a:xfrm>
            <a:off x="393700" y="698500"/>
            <a:ext cx="105156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향후 방향성</a:t>
            </a:r>
          </a:p>
        </p:txBody>
      </p:sp>
      <p:sp>
        <p:nvSpPr>
          <p:cNvPr id="365" name="TextBox 7"/>
          <p:cNvSpPr txBox="1"/>
          <p:nvPr/>
        </p:nvSpPr>
        <p:spPr>
          <a:xfrm>
            <a:off x="406400" y="1536700"/>
            <a:ext cx="10160000" cy="48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: 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음성 서비스 제공</a:t>
            </a:r>
          </a:p>
        </p:txBody>
      </p:sp>
      <p:pic>
        <p:nvPicPr>
          <p:cNvPr id="366" name="그림 43" descr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3371184"/>
            <a:ext cx="7772400" cy="4700635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extBox 10"/>
          <p:cNvSpPr txBox="1"/>
          <p:nvPr/>
        </p:nvSpPr>
        <p:spPr>
          <a:xfrm>
            <a:off x="9739393" y="5422915"/>
            <a:ext cx="7913607" cy="1206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예측 후 숫자를 읽어주는 음성 서비스를 제공하지 못함.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시간상의 이유로 시도하지 못함.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시간적 여유가 있다면 시도 가능!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37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Box 6"/>
          <p:cNvSpPr txBox="1"/>
          <p:nvPr/>
        </p:nvSpPr>
        <p:spPr>
          <a:xfrm>
            <a:off x="393700" y="698500"/>
            <a:ext cx="105156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향후 방향성</a:t>
            </a:r>
          </a:p>
        </p:txBody>
      </p:sp>
      <p:sp>
        <p:nvSpPr>
          <p:cNvPr id="374" name="TextBox 7"/>
          <p:cNvSpPr txBox="1"/>
          <p:nvPr/>
        </p:nvSpPr>
        <p:spPr>
          <a:xfrm>
            <a:off x="406400" y="1536700"/>
            <a:ext cx="101600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dirty="0"/>
              <a:t>: </a:t>
            </a:r>
            <a:r>
              <a:rPr lang="ko-KR" altLang="en-US" dirty="0">
                <a:latin typeface="맑은 고딕"/>
                <a:ea typeface="맑은 고딕"/>
                <a:sym typeface="맑은 고딕"/>
              </a:rPr>
              <a:t>비밀번호 설정</a:t>
            </a:r>
            <a:endParaRPr dirty="0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5" name="TextBox 10"/>
          <p:cNvSpPr txBox="1"/>
          <p:nvPr/>
        </p:nvSpPr>
        <p:spPr>
          <a:xfrm>
            <a:off x="8557225" y="4412530"/>
            <a:ext cx="7913606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334210" indent="-334210">
              <a:lnSpc>
                <a:spcPct val="99600"/>
              </a:lnSpc>
              <a:buSzPct val="100000"/>
              <a:buAutoNum type="arabicPeriod"/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비밀번호</a:t>
            </a:r>
            <a:r>
              <a:rPr dirty="0"/>
              <a:t> </a:t>
            </a:r>
            <a:r>
              <a:rPr dirty="0" err="1"/>
              <a:t>재설정</a:t>
            </a:r>
            <a:r>
              <a:rPr dirty="0"/>
              <a:t> </a:t>
            </a:r>
            <a:r>
              <a:rPr dirty="0" err="1"/>
              <a:t>기능</a:t>
            </a:r>
            <a:br>
              <a:rPr lang="en-US" dirty="0"/>
            </a:br>
            <a:r>
              <a:rPr sz="2000" dirty="0"/>
              <a:t>( </a:t>
            </a:r>
            <a:r>
              <a:rPr sz="2000" dirty="0" err="1"/>
              <a:t>비밀번호를</a:t>
            </a:r>
            <a:r>
              <a:rPr sz="2000" dirty="0"/>
              <a:t> </a:t>
            </a:r>
            <a:r>
              <a:rPr sz="2000" dirty="0" err="1"/>
              <a:t>잘못해서</a:t>
            </a:r>
            <a:r>
              <a:rPr sz="2000" dirty="0"/>
              <a:t> </a:t>
            </a:r>
            <a:r>
              <a:rPr sz="2000" dirty="0" err="1"/>
              <a:t>입력했을</a:t>
            </a:r>
            <a:r>
              <a:rPr sz="2000" dirty="0"/>
              <a:t> </a:t>
            </a:r>
            <a:r>
              <a:rPr sz="2000" dirty="0" err="1"/>
              <a:t>경우</a:t>
            </a:r>
            <a:r>
              <a:rPr sz="2000" dirty="0"/>
              <a:t> </a:t>
            </a:r>
            <a:r>
              <a:rPr sz="2000" dirty="0" err="1"/>
              <a:t>재설정하게</a:t>
            </a:r>
            <a:r>
              <a:rPr sz="2000" dirty="0"/>
              <a:t> </a:t>
            </a:r>
            <a:r>
              <a:rPr sz="2000" dirty="0" err="1"/>
              <a:t>해주는</a:t>
            </a:r>
            <a:r>
              <a:rPr sz="2000" dirty="0"/>
              <a:t> </a:t>
            </a:r>
            <a:r>
              <a:rPr sz="2000" dirty="0" err="1"/>
              <a:t>기능</a:t>
            </a:r>
            <a:r>
              <a:rPr sz="2000" dirty="0"/>
              <a:t>)</a:t>
            </a:r>
          </a:p>
          <a:p>
            <a:pPr>
              <a:lnSpc>
                <a:spcPct val="99600"/>
              </a:lnSpc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  <a:p>
            <a:pPr marL="334210" indent="-334210">
              <a:lnSpc>
                <a:spcPct val="99600"/>
              </a:lnSpc>
              <a:buSzPct val="100000"/>
              <a:buAutoNum type="arabicPeriod" startAt="2"/>
              <a:defRPr sz="25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 err="1"/>
              <a:t>비밀번호</a:t>
            </a:r>
            <a:r>
              <a:rPr dirty="0"/>
              <a:t> </a:t>
            </a:r>
            <a:r>
              <a:rPr dirty="0" err="1"/>
              <a:t>설정</a:t>
            </a:r>
            <a:r>
              <a:rPr dirty="0"/>
              <a:t> </a:t>
            </a:r>
            <a:r>
              <a:rPr dirty="0" err="1"/>
              <a:t>시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959B3-4423-B832-D817-BB4EAFA22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55" y="3650473"/>
            <a:ext cx="5283201" cy="5283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sp>
        <p:nvSpPr>
          <p:cNvPr id="381" name="TextBox 4"/>
          <p:cNvSpPr txBox="1"/>
          <p:nvPr/>
        </p:nvSpPr>
        <p:spPr>
          <a:xfrm>
            <a:off x="5524500" y="5118100"/>
            <a:ext cx="7226300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8682"/>
              </a:lnSpc>
              <a:defRPr sz="6400" spc="-2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Medium"/>
                <a:ea typeface="Pretendard Medium"/>
                <a:cs typeface="Pretendard Medium"/>
                <a:sym typeface="Pretendard Medium"/>
              </a:rPr>
              <a:t>느낀점</a:t>
            </a:r>
          </a:p>
        </p:txBody>
      </p:sp>
      <p:pic>
        <p:nvPicPr>
          <p:cNvPr id="38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Box 7"/>
          <p:cNvSpPr txBox="1"/>
          <p:nvPr/>
        </p:nvSpPr>
        <p:spPr>
          <a:xfrm>
            <a:off x="8813800" y="4216400"/>
            <a:ext cx="6604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3200" b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05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Box 2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3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023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Box 6"/>
          <p:cNvSpPr txBox="1"/>
          <p:nvPr/>
        </p:nvSpPr>
        <p:spPr>
          <a:xfrm>
            <a:off x="393700" y="698500"/>
            <a:ext cx="96012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4800">
                <a:solidFill>
                  <a:srgbClr val="FFAABB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느낀점 </a:t>
            </a:r>
          </a:p>
        </p:txBody>
      </p:sp>
      <p:sp>
        <p:nvSpPr>
          <p:cNvPr id="390" name="TextBox 8"/>
          <p:cNvSpPr txBox="1"/>
          <p:nvPr/>
        </p:nvSpPr>
        <p:spPr>
          <a:xfrm>
            <a:off x="4076700" y="3416300"/>
            <a:ext cx="62484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유재현</a:t>
            </a:r>
          </a:p>
        </p:txBody>
      </p:sp>
      <p:sp>
        <p:nvSpPr>
          <p:cNvPr id="391" name="TextBox 9"/>
          <p:cNvSpPr txBox="1"/>
          <p:nvPr/>
        </p:nvSpPr>
        <p:spPr>
          <a:xfrm>
            <a:off x="4089400" y="3835400"/>
            <a:ext cx="120015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en" altLang="ko-KR" dirty="0" err="1">
                <a:latin typeface="Pretendard Regular"/>
                <a:ea typeface="Pretendard Regular"/>
                <a:cs typeface="Pretendard Regular"/>
                <a:sym typeface="Pretendard Regular"/>
              </a:rPr>
              <a:t>mlops</a:t>
            </a:r>
            <a:r>
              <a:rPr lang="ko-KR" altLang="en-US" dirty="0">
                <a:latin typeface="Pretendard Regular"/>
                <a:ea typeface="Pretendard Regular"/>
                <a:cs typeface="Pretendard Regular"/>
                <a:sym typeface="Pretendard Regular"/>
              </a:rPr>
              <a:t>파트가 너무 어려웠지만</a:t>
            </a:r>
            <a:r>
              <a:rPr lang="en-US" altLang="ko-KR" dirty="0">
                <a:latin typeface="Pretendard Regular"/>
                <a:ea typeface="Pretendard Regular"/>
                <a:cs typeface="Pretendard Regular"/>
                <a:sym typeface="Pretendard Regular"/>
              </a:rPr>
              <a:t>... </a:t>
            </a:r>
            <a:r>
              <a:rPr lang="ko-KR" altLang="en-US" dirty="0">
                <a:latin typeface="Pretendard Regular"/>
                <a:ea typeface="Pretendard Regular"/>
                <a:cs typeface="Pretendard Regular"/>
                <a:sym typeface="Pretendard Regular"/>
              </a:rPr>
              <a:t>좋은 팀원들이 있어서 끝까지 할 수 있었습니다</a:t>
            </a:r>
            <a:r>
              <a:rPr lang="en-US" altLang="ko-KR" dirty="0">
                <a:latin typeface="Pretendard Regular"/>
                <a:ea typeface="Pretendard Regular"/>
                <a:cs typeface="Pretendard Regular"/>
                <a:sym typeface="Pretendard Regular"/>
              </a:rPr>
              <a:t>! </a:t>
            </a:r>
            <a:r>
              <a:rPr lang="ko-KR" altLang="en-US" dirty="0">
                <a:latin typeface="Pretendard Regular"/>
                <a:ea typeface="Pretendard Regular"/>
                <a:cs typeface="Pretendard Regular"/>
                <a:sym typeface="Pretendard Regular"/>
              </a:rPr>
              <a:t>재밌었습니다</a:t>
            </a:r>
            <a:r>
              <a:rPr lang="en-US" altLang="ko-KR" dirty="0">
                <a:latin typeface="Pretendard Regular"/>
                <a:ea typeface="Pretendard Regular"/>
                <a:cs typeface="Pretendard Regular"/>
                <a:sym typeface="Pretendard Regular"/>
              </a:rPr>
              <a:t>!</a:t>
            </a:r>
            <a:endParaRPr dirty="0"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pic>
        <p:nvPicPr>
          <p:cNvPr id="392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TextBox 12"/>
          <p:cNvSpPr txBox="1"/>
          <p:nvPr/>
        </p:nvSpPr>
        <p:spPr>
          <a:xfrm>
            <a:off x="2438400" y="36576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Realization</a:t>
            </a:r>
          </a:p>
        </p:txBody>
      </p:sp>
      <p:sp>
        <p:nvSpPr>
          <p:cNvPr id="394" name="TextBox 14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MLOps Project</a:t>
            </a:r>
          </a:p>
        </p:txBody>
      </p:sp>
      <p:sp>
        <p:nvSpPr>
          <p:cNvPr id="395" name="TextBox 16"/>
          <p:cNvSpPr txBox="1"/>
          <p:nvPr/>
        </p:nvSpPr>
        <p:spPr>
          <a:xfrm>
            <a:off x="4076700" y="5662800"/>
            <a:ext cx="62484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문기중</a:t>
            </a:r>
          </a:p>
        </p:txBody>
      </p:sp>
      <p:pic>
        <p:nvPicPr>
          <p:cNvPr id="397" name="Picture 19" descr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5815200"/>
            <a:ext cx="1473200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TextBox 20"/>
          <p:cNvSpPr txBox="1"/>
          <p:nvPr/>
        </p:nvSpPr>
        <p:spPr>
          <a:xfrm>
            <a:off x="2438400" y="5891400"/>
            <a:ext cx="1447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Realization</a:t>
            </a:r>
          </a:p>
        </p:txBody>
      </p:sp>
      <p:sp>
        <p:nvSpPr>
          <p:cNvPr id="399" name="TextBox 22"/>
          <p:cNvSpPr txBox="1"/>
          <p:nvPr/>
        </p:nvSpPr>
        <p:spPr>
          <a:xfrm>
            <a:off x="4089400" y="7747000"/>
            <a:ext cx="62484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김효원</a:t>
            </a:r>
          </a:p>
        </p:txBody>
      </p:sp>
      <p:sp>
        <p:nvSpPr>
          <p:cNvPr id="400" name="TextBox 23"/>
          <p:cNvSpPr txBox="1"/>
          <p:nvPr/>
        </p:nvSpPr>
        <p:spPr>
          <a:xfrm>
            <a:off x="4102100" y="8166100"/>
            <a:ext cx="12001500" cy="510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낯설고 어려웠지만 그만큼 배운 것도 많은 것 같습니다.</a:t>
            </a:r>
          </a:p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 조금 더 완성도 있게 만들고 싶었는데, 아쉽기도 하지만 일단은 이렇게라도 마무리할 수 있어 기쁩니다.  </a:t>
            </a:r>
          </a:p>
        </p:txBody>
      </p:sp>
      <p:pic>
        <p:nvPicPr>
          <p:cNvPr id="401" name="Picture 25" descr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78994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TextBox 26"/>
          <p:cNvSpPr txBox="1"/>
          <p:nvPr/>
        </p:nvSpPr>
        <p:spPr>
          <a:xfrm>
            <a:off x="2451100" y="79756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Realization</a:t>
            </a: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41A8F25-82E1-B544-26C1-D4B82E687201}"/>
              </a:ext>
            </a:extLst>
          </p:cNvPr>
          <p:cNvSpPr txBox="1"/>
          <p:nvPr/>
        </p:nvSpPr>
        <p:spPr>
          <a:xfrm>
            <a:off x="4076700" y="622045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모델의 정확도는 높으나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, </a:t>
            </a:r>
            <a:r>
              <a:rPr lang="ko-KR" altLang="en-US" sz="1600" i="1" dirty="0">
                <a:solidFill>
                  <a:srgbClr val="9E9E9E"/>
                </a:solidFill>
                <a:ea typeface="Pretendard Regular"/>
              </a:rPr>
              <a:t>실제 이미지를 잘 예측하지 못 하였다</a:t>
            </a:r>
            <a:r>
              <a:rPr lang="en-US" altLang="ko-KR" sz="1600" i="1" dirty="0">
                <a:solidFill>
                  <a:srgbClr val="9E9E9E"/>
                </a:solidFill>
                <a:ea typeface="Pretendard Regular"/>
              </a:rPr>
              <a:t>. </a:t>
            </a:r>
            <a:r>
              <a:rPr lang="en-US" altLang="ko-KR" sz="1600" i="1" dirty="0" err="1">
                <a:solidFill>
                  <a:srgbClr val="9E9E9E"/>
                </a:solidFill>
                <a:ea typeface="Pretendard Regular"/>
              </a:rPr>
              <a:t>Mnist</a:t>
            </a:r>
            <a:r>
              <a:rPr lang="ko-KR" altLang="en-US" sz="1600" i="1" dirty="0">
                <a:solidFill>
                  <a:srgbClr val="9E9E9E"/>
                </a:solidFill>
                <a:ea typeface="Pretendard Regular"/>
              </a:rPr>
              <a:t>와 </a:t>
            </a:r>
            <a:r>
              <a:rPr lang="en-US" altLang="ko-KR" sz="1600" i="1" dirty="0" err="1">
                <a:solidFill>
                  <a:srgbClr val="9E9E9E"/>
                </a:solidFill>
                <a:ea typeface="Pretendard Regular"/>
              </a:rPr>
              <a:t>Emnist</a:t>
            </a:r>
            <a:r>
              <a:rPr lang="ko-KR" altLang="en-US" sz="1600" i="1" dirty="0">
                <a:solidFill>
                  <a:srgbClr val="9E9E9E"/>
                </a:solidFill>
                <a:ea typeface="Pretendard Regular"/>
              </a:rPr>
              <a:t>를 추가하고</a:t>
            </a:r>
            <a:r>
              <a:rPr lang="en-US" altLang="ko-KR" sz="1600" i="1" dirty="0">
                <a:solidFill>
                  <a:srgbClr val="9E9E9E"/>
                </a:solidFill>
                <a:ea typeface="Pretendard Regular"/>
              </a:rPr>
              <a:t>, </a:t>
            </a:r>
            <a:r>
              <a:rPr lang="ko-KR" altLang="en-US" sz="1600" i="1" dirty="0">
                <a:solidFill>
                  <a:srgbClr val="9E9E9E"/>
                </a:solidFill>
                <a:ea typeface="Pretendard Regular"/>
              </a:rPr>
              <a:t>증강이나 전처리를 해도 개선되지 않았다</a:t>
            </a:r>
            <a:r>
              <a:rPr lang="en-US" altLang="ko-KR" sz="1600" i="1" dirty="0">
                <a:solidFill>
                  <a:srgbClr val="9E9E9E"/>
                </a:solidFill>
                <a:ea typeface="Pretendard Regular"/>
              </a:rPr>
              <a:t>. </a:t>
            </a:r>
            <a:r>
              <a:rPr lang="ko-KR" altLang="en-US" sz="1600" i="1" dirty="0">
                <a:solidFill>
                  <a:srgbClr val="9E9E9E"/>
                </a:solidFill>
                <a:ea typeface="Pretendard Regular"/>
              </a:rPr>
              <a:t>눈으로 보이기엔</a:t>
            </a:r>
            <a:r>
              <a:rPr lang="en-US" altLang="ko-KR" sz="1600" i="1" dirty="0">
                <a:solidFill>
                  <a:srgbClr val="9E9E9E"/>
                </a:solidFill>
                <a:ea typeface="Pretendard Regular"/>
              </a:rPr>
              <a:t>, </a:t>
            </a:r>
            <a:r>
              <a:rPr lang="ko-KR" altLang="en-US" sz="1600" i="1" dirty="0">
                <a:solidFill>
                  <a:srgbClr val="9E9E9E"/>
                </a:solidFill>
                <a:ea typeface="Pretendard Regular"/>
              </a:rPr>
              <a:t>훈련에 사용한 데이터와 그다지 달라 보이지 않은데</a:t>
            </a:r>
            <a:r>
              <a:rPr lang="en-US" altLang="ko-KR" sz="1600" i="1" dirty="0">
                <a:solidFill>
                  <a:srgbClr val="9E9E9E"/>
                </a:solidFill>
                <a:ea typeface="Pretendard Regular"/>
              </a:rPr>
              <a:t>, </a:t>
            </a:r>
            <a:r>
              <a:rPr lang="ko-KR" altLang="en-US" sz="1600" i="1" dirty="0">
                <a:solidFill>
                  <a:srgbClr val="9E9E9E"/>
                </a:solidFill>
                <a:ea typeface="Pretendard Regular"/>
              </a:rPr>
              <a:t>큰 차이가 있다는 걸 알게 되었고</a:t>
            </a:r>
            <a:r>
              <a:rPr lang="en-US" altLang="ko-KR" sz="1600" i="1" dirty="0">
                <a:solidFill>
                  <a:srgbClr val="9E9E9E"/>
                </a:solidFill>
                <a:ea typeface="Pretendard Regular"/>
              </a:rPr>
              <a:t>, </a:t>
            </a:r>
            <a:r>
              <a:rPr lang="ko-KR" altLang="en-US" sz="1600" i="1" dirty="0">
                <a:solidFill>
                  <a:srgbClr val="9E9E9E"/>
                </a:solidFill>
                <a:ea typeface="Pretendard Regular"/>
              </a:rPr>
              <a:t>모델을 실제 서비스에 사용하기에 여러 고려사항들이 있다는 것을 알게 되었다</a:t>
            </a:r>
            <a:r>
              <a:rPr lang="en-US" altLang="ko-KR" sz="1600" i="1" dirty="0">
                <a:solidFill>
                  <a:srgbClr val="9E9E9E"/>
                </a:solidFill>
                <a:ea typeface="Pretendard Regular"/>
              </a:rPr>
              <a:t>.</a:t>
            </a:r>
            <a:endParaRPr lang="en-US" sz="16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Box 2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4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TextBox 6"/>
          <p:cNvSpPr txBox="1"/>
          <p:nvPr/>
        </p:nvSpPr>
        <p:spPr>
          <a:xfrm>
            <a:off x="393700" y="698500"/>
            <a:ext cx="96012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4800">
                <a:solidFill>
                  <a:srgbClr val="FFAABB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느낀점 </a:t>
            </a:r>
          </a:p>
        </p:txBody>
      </p:sp>
      <p:sp>
        <p:nvSpPr>
          <p:cNvPr id="409" name="TextBox 8"/>
          <p:cNvSpPr txBox="1"/>
          <p:nvPr/>
        </p:nvSpPr>
        <p:spPr>
          <a:xfrm>
            <a:off x="4076700" y="3416300"/>
            <a:ext cx="62484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한성범</a:t>
            </a:r>
          </a:p>
        </p:txBody>
      </p:sp>
      <p:sp>
        <p:nvSpPr>
          <p:cNvPr id="410" name="TextBox 9"/>
          <p:cNvSpPr txBox="1"/>
          <p:nvPr/>
        </p:nvSpPr>
        <p:spPr>
          <a:xfrm>
            <a:off x="4089400" y="3835400"/>
            <a:ext cx="12001500" cy="510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이번 프로젝트에서 Airflow를 맡아 데이터 처리 및 모델 재학습 파이프라인을 구성해 구현하려고 했으나, 처음 해보기도 하였고 개인 일정 및 휴가가 겹쳐서 제대로 프로젝트에 참여하지 못해서 아쉬웠다. 아이디어가 좋은 만큼 추후에 발전시켜 프로젝트를 다시 해보고 싶은 생각이 있습니다.</a:t>
            </a:r>
          </a:p>
        </p:txBody>
      </p:sp>
      <p:pic>
        <p:nvPicPr>
          <p:cNvPr id="411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5814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extBox 12"/>
          <p:cNvSpPr txBox="1"/>
          <p:nvPr/>
        </p:nvSpPr>
        <p:spPr>
          <a:xfrm>
            <a:off x="2438400" y="36576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Realization</a:t>
            </a:r>
          </a:p>
        </p:txBody>
      </p:sp>
      <p:sp>
        <p:nvSpPr>
          <p:cNvPr id="413" name="TextBox 14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MLOps Project</a:t>
            </a:r>
          </a:p>
        </p:txBody>
      </p:sp>
      <p:sp>
        <p:nvSpPr>
          <p:cNvPr id="414" name="TextBox 16"/>
          <p:cNvSpPr txBox="1"/>
          <p:nvPr/>
        </p:nvSpPr>
        <p:spPr>
          <a:xfrm>
            <a:off x="4076700" y="6701080"/>
            <a:ext cx="62484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2400" i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김동규</a:t>
            </a:r>
          </a:p>
        </p:txBody>
      </p:sp>
      <p:sp>
        <p:nvSpPr>
          <p:cNvPr id="415" name="TextBox 17"/>
          <p:cNvSpPr txBox="1"/>
          <p:nvPr/>
        </p:nvSpPr>
        <p:spPr>
          <a:xfrm>
            <a:off x="4089400" y="7120180"/>
            <a:ext cx="12001500" cy="1063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600" i="1">
                <a:solidFill>
                  <a:srgbClr val="9E9E9E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이번 프로젝트에서는 상대적으로 </a:t>
            </a:r>
            <a:r>
              <a:t>MLOps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와 관계 없는 부분을 많이 맡아서 멀찍이 </a:t>
            </a:r>
            <a:r>
              <a:t>MLFlow, Airflow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를 구경했습니다</a:t>
            </a:r>
            <a:r>
              <a:t>.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창업을 생각하고 있는 입장에서 조금은 아쉽기도 했지만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MLFlow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와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Airflow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와 같은 좋은 도구가 있다는 것을 알 수 있어서 좋았습니다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. 어깨넘어 Airflow를 담당한 팀원들을 보니 알고만 있는게 아니라 익숙하게 잘 하도록 숙지하는 것도 중요하겠다는 생각을 해봅니다:) 특히 Mlflow의 경우 모델 실험하고 기록할 때 유용하리라 생각이 드는데 앞으로 대회에서 유용하게 사용해보고 싶습니다.</a:t>
            </a:r>
          </a:p>
        </p:txBody>
      </p:sp>
      <p:pic>
        <p:nvPicPr>
          <p:cNvPr id="416" name="Picture 19" descr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6853480"/>
            <a:ext cx="1473200" cy="4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TextBox 20"/>
          <p:cNvSpPr txBox="1"/>
          <p:nvPr/>
        </p:nvSpPr>
        <p:spPr>
          <a:xfrm>
            <a:off x="2438400" y="6929680"/>
            <a:ext cx="1447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Realization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TextBox 3"/>
          <p:cNvSpPr txBox="1"/>
          <p:nvPr/>
        </p:nvSpPr>
        <p:spPr>
          <a:xfrm>
            <a:off x="1181100" y="3670300"/>
            <a:ext cx="7010400" cy="118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3000"/>
              </a:lnSpc>
              <a:defRPr sz="7300">
                <a:solidFill>
                  <a:srgbClr val="FFFFFF"/>
                </a:solidFill>
              </a:defRPr>
            </a:pPr>
            <a:r>
              <a:rPr>
                <a:latin typeface="Pretendard Bold"/>
                <a:ea typeface="Pretendard Bold"/>
                <a:cs typeface="Pretendard Bold"/>
                <a:sym typeface="Pretendard Bold"/>
              </a:rPr>
              <a:t>감사합니다.</a:t>
            </a:r>
          </a:p>
        </p:txBody>
      </p:sp>
      <p:pic>
        <p:nvPicPr>
          <p:cNvPr id="421" name="Picture 4" descr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90500"/>
            <a:ext cx="38227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extBox 6"/>
          <p:cNvSpPr txBox="1"/>
          <p:nvPr/>
        </p:nvSpPr>
        <p:spPr>
          <a:xfrm>
            <a:off x="1181100" y="3175000"/>
            <a:ext cx="68834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3000"/>
              </a:lnSpc>
              <a:defRPr sz="240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defRPr>
            </a:pPr>
            <a:r>
              <a:t>4조</a:t>
            </a:r>
          </a:p>
        </p:txBody>
      </p:sp>
      <p:sp>
        <p:nvSpPr>
          <p:cNvPr id="424" name="TextBox 7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8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8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Box 5"/>
          <p:cNvSpPr txBox="1"/>
          <p:nvPr/>
        </p:nvSpPr>
        <p:spPr>
          <a:xfrm>
            <a:off x="5499100" y="3695700"/>
            <a:ext cx="38100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6910"/>
              </a:lnSpc>
              <a:defRPr sz="2400" i="1">
                <a:solidFill>
                  <a:srgbClr val="A4A0F9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pPr>
            <a:r>
              <a:t>유재현 (팀장)</a:t>
            </a:r>
          </a:p>
        </p:txBody>
      </p:sp>
      <p:sp>
        <p:nvSpPr>
          <p:cNvPr id="123" name="TextBox 9"/>
          <p:cNvSpPr txBox="1"/>
          <p:nvPr/>
        </p:nvSpPr>
        <p:spPr>
          <a:xfrm>
            <a:off x="5499100" y="6311900"/>
            <a:ext cx="38100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6910"/>
              </a:lnSpc>
              <a:defRPr sz="2400" i="1">
                <a:solidFill>
                  <a:srgbClr val="A4A0F9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Role</a:t>
            </a:r>
          </a:p>
        </p:txBody>
      </p:sp>
      <p:sp>
        <p:nvSpPr>
          <p:cNvPr id="124" name="TextBox 10"/>
          <p:cNvSpPr txBox="1"/>
          <p:nvPr/>
        </p:nvSpPr>
        <p:spPr>
          <a:xfrm>
            <a:off x="5499100" y="6997700"/>
            <a:ext cx="3200400" cy="33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6910"/>
              </a:lnSpc>
              <a:defRPr sz="21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- CNN 모델 개발</a:t>
            </a:r>
          </a:p>
        </p:txBody>
      </p:sp>
      <p:sp>
        <p:nvSpPr>
          <p:cNvPr id="129" name="TextBox 10"/>
          <p:cNvSpPr txBox="1"/>
          <p:nvPr/>
        </p:nvSpPr>
        <p:spPr>
          <a:xfrm>
            <a:off x="5499100" y="4197350"/>
            <a:ext cx="3200400" cy="33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6910"/>
              </a:lnSpc>
              <a:defRPr sz="21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(Feat. CV 전공자)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F625D6-13A8-69A6-30D9-21121C6D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3660555"/>
            <a:ext cx="3810000" cy="3377046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ACEA518C-E6A2-E2EB-0ED4-84FF18B4B699}"/>
              </a:ext>
            </a:extLst>
          </p:cNvPr>
          <p:cNvSpPr txBox="1"/>
          <p:nvPr/>
        </p:nvSpPr>
        <p:spPr>
          <a:xfrm>
            <a:off x="14474125" y="37084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i="1" dirty="0" err="1">
                <a:solidFill>
                  <a:srgbClr val="A4A0F9"/>
                </a:solidFill>
                <a:latin typeface="Pretendard SemiBold"/>
              </a:rPr>
              <a:t>문기중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0867E85-1A4A-7DB0-42F3-057367005D93}"/>
              </a:ext>
            </a:extLst>
          </p:cNvPr>
          <p:cNvSpPr txBox="1"/>
          <p:nvPr/>
        </p:nvSpPr>
        <p:spPr>
          <a:xfrm>
            <a:off x="14474125" y="63246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400" i="1" dirty="0">
                <a:solidFill>
                  <a:srgbClr val="A4A0F9"/>
                </a:solidFill>
                <a:latin typeface="Pretendard SemiBold"/>
              </a:rPr>
              <a:t>Role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567AFA7-C2CC-37B6-DCCA-80A4D5EEF5C8}"/>
              </a:ext>
            </a:extLst>
          </p:cNvPr>
          <p:cNvSpPr txBox="1"/>
          <p:nvPr/>
        </p:nvSpPr>
        <p:spPr>
          <a:xfrm>
            <a:off x="14474125" y="701040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6910"/>
              </a:lnSpc>
              <a:buFontTx/>
              <a:buChar char="-"/>
            </a:pPr>
            <a:r>
              <a:rPr lang="en-US" sz="2100" i="1" dirty="0" err="1">
                <a:solidFill>
                  <a:srgbClr val="9E9E9E"/>
                </a:solidFill>
                <a:latin typeface="Pretendard Regular"/>
                <a:ea typeface="Pretendard Regular"/>
              </a:rPr>
              <a:t>MLFlow</a:t>
            </a:r>
            <a:r>
              <a:rPr lang="en-US" sz="2100" i="1" dirty="0">
                <a:solidFill>
                  <a:srgbClr val="9E9E9E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100" i="1" dirty="0">
                <a:solidFill>
                  <a:srgbClr val="9E9E9E"/>
                </a:solidFill>
                <a:latin typeface="Pretendard Regular"/>
                <a:ea typeface="Pretendard Regular"/>
              </a:rPr>
              <a:t>파트 담당</a:t>
            </a:r>
            <a:endParaRPr lang="en-US" altLang="ko-KR" sz="2100" i="1" dirty="0">
              <a:solidFill>
                <a:srgbClr val="9E9E9E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46910"/>
              </a:lnSpc>
              <a:buFontTx/>
              <a:buChar char="-"/>
            </a:pP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  <a:ea typeface="Pretendard Regular"/>
              </a:rPr>
              <a:t>이미지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  <a:ea typeface="Pretendard Regular"/>
              </a:rPr>
              <a:t>전처리</a:t>
            </a:r>
            <a:endParaRPr lang="en-US" altLang="ko-KR" sz="2100" b="0" i="1" u="none" strike="noStrike" dirty="0">
              <a:solidFill>
                <a:srgbClr val="9E9E9E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46910"/>
              </a:lnSpc>
              <a:buFontTx/>
              <a:buChar char="-"/>
            </a:pPr>
            <a:r>
              <a:rPr lang="ko-KR" altLang="en-US" sz="2100" i="1" dirty="0">
                <a:solidFill>
                  <a:srgbClr val="9E9E9E"/>
                </a:solidFill>
                <a:latin typeface="Pretendard Regular"/>
                <a:ea typeface="Pretendard Regular"/>
              </a:rPr>
              <a:t>모델 개선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29F4141-2D55-B13A-0FCA-F5AC306DF230}"/>
              </a:ext>
            </a:extLst>
          </p:cNvPr>
          <p:cNvSpPr txBox="1"/>
          <p:nvPr/>
        </p:nvSpPr>
        <p:spPr>
          <a:xfrm>
            <a:off x="14499525" y="4210050"/>
            <a:ext cx="3200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주말에 경치 좋은 카페에서 쉴 예정</a:t>
            </a:r>
            <a:endParaRPr lang="en-US" altLang="ko-KR" sz="2100" b="0" i="1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46910"/>
              </a:lnSpc>
            </a:pP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- 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흑백요리사 매우 재밌음</a:t>
            </a:r>
            <a:endParaRPr lang="en-US" altLang="ko-KR" sz="2100" b="0" i="1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46910"/>
              </a:lnSpc>
            </a:pP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E26DB-AF5E-D08B-D57F-E159E4350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77" y="3620654"/>
            <a:ext cx="3377046" cy="33770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Box 5"/>
          <p:cNvSpPr txBox="1"/>
          <p:nvPr/>
        </p:nvSpPr>
        <p:spPr>
          <a:xfrm>
            <a:off x="5499100" y="3695700"/>
            <a:ext cx="38100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6910"/>
              </a:lnSpc>
              <a:defRPr sz="2400" i="1">
                <a:solidFill>
                  <a:srgbClr val="A4A0F9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>
                <a:latin typeface="Pretendard SemiBold"/>
                <a:ea typeface="Pretendard SemiBold"/>
                <a:cs typeface="Pretendard SemiBold"/>
                <a:sym typeface="Pretendard SemiBold"/>
              </a:defRPr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김효원</a:t>
            </a:r>
          </a:p>
        </p:txBody>
      </p:sp>
      <p:sp>
        <p:nvSpPr>
          <p:cNvPr id="133" name="TextBox 9"/>
          <p:cNvSpPr txBox="1"/>
          <p:nvPr/>
        </p:nvSpPr>
        <p:spPr>
          <a:xfrm>
            <a:off x="5499100" y="6311900"/>
            <a:ext cx="38100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6910"/>
              </a:lnSpc>
              <a:defRPr sz="2400" i="1">
                <a:solidFill>
                  <a:srgbClr val="A4A0F9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Role</a:t>
            </a:r>
          </a:p>
        </p:txBody>
      </p:sp>
      <p:sp>
        <p:nvSpPr>
          <p:cNvPr id="134" name="TextBox 10"/>
          <p:cNvSpPr txBox="1"/>
          <p:nvPr/>
        </p:nvSpPr>
        <p:spPr>
          <a:xfrm>
            <a:off x="5499100" y="6997700"/>
            <a:ext cx="3200400" cy="33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6910"/>
              </a:lnSpc>
              <a:defRPr sz="21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- Airflow 파트 담당</a:t>
            </a:r>
          </a:p>
        </p:txBody>
      </p:sp>
      <p:sp>
        <p:nvSpPr>
          <p:cNvPr id="136" name="TextBox 5"/>
          <p:cNvSpPr txBox="1"/>
          <p:nvPr/>
        </p:nvSpPr>
        <p:spPr>
          <a:xfrm>
            <a:off x="14474124" y="3708400"/>
            <a:ext cx="3810001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6910"/>
              </a:lnSpc>
              <a:defRPr sz="2400" i="1">
                <a:solidFill>
                  <a:srgbClr val="A4A0F9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>
                <a:latin typeface="Pretendard SemiBold"/>
                <a:ea typeface="Pretendard SemiBold"/>
                <a:cs typeface="Pretendard SemiBold"/>
                <a:sym typeface="Pretendard SemiBold"/>
              </a:defRPr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한성범</a:t>
            </a:r>
          </a:p>
        </p:txBody>
      </p:sp>
      <p:sp>
        <p:nvSpPr>
          <p:cNvPr id="137" name="TextBox 9"/>
          <p:cNvSpPr txBox="1"/>
          <p:nvPr/>
        </p:nvSpPr>
        <p:spPr>
          <a:xfrm>
            <a:off x="14474124" y="6324600"/>
            <a:ext cx="3810001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6910"/>
              </a:lnSpc>
              <a:defRPr sz="2400" i="1">
                <a:solidFill>
                  <a:srgbClr val="A4A0F9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Role</a:t>
            </a:r>
          </a:p>
        </p:txBody>
      </p:sp>
      <p:sp>
        <p:nvSpPr>
          <p:cNvPr id="138" name="TextBox 10"/>
          <p:cNvSpPr txBox="1"/>
          <p:nvPr/>
        </p:nvSpPr>
        <p:spPr>
          <a:xfrm>
            <a:off x="14474124" y="7010400"/>
            <a:ext cx="3200401" cy="33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6910"/>
              </a:lnSpc>
              <a:defRPr sz="21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- Airflow 파트 담당</a:t>
            </a:r>
          </a:p>
        </p:txBody>
      </p:sp>
      <p:pic>
        <p:nvPicPr>
          <p:cNvPr id="139" name="그림 1" descr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3565026"/>
            <a:ext cx="3886200" cy="388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10"/>
          <p:cNvSpPr txBox="1"/>
          <p:nvPr/>
        </p:nvSpPr>
        <p:spPr>
          <a:xfrm>
            <a:off x="5433386" y="4660898"/>
            <a:ext cx="3200401" cy="1323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6910"/>
              </a:lnSpc>
              <a:defRPr sz="21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최근에 경주 갔다가</a:t>
            </a:r>
          </a:p>
          <a:p>
            <a:pPr>
              <a:lnSpc>
                <a:spcPct val="146910"/>
              </a:lnSpc>
              <a:defRPr sz="21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10원빵 처음 먹었는데</a:t>
            </a:r>
          </a:p>
          <a:p>
            <a:pPr>
              <a:lnSpc>
                <a:spcPct val="146910"/>
              </a:lnSpc>
              <a:defRPr sz="21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너무 맛있었어요..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B10C0-C455-A147-BA2F-06E980BAE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74" y="3025721"/>
            <a:ext cx="3330276" cy="49594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Box 5"/>
          <p:cNvSpPr txBox="1"/>
          <p:nvPr/>
        </p:nvSpPr>
        <p:spPr>
          <a:xfrm>
            <a:off x="5499100" y="3695700"/>
            <a:ext cx="38100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6910"/>
              </a:lnSpc>
              <a:defRPr sz="2400" i="1">
                <a:solidFill>
                  <a:srgbClr val="A4A0F9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>
                <a:latin typeface="Pretendard SemiBold"/>
                <a:ea typeface="Pretendard SemiBold"/>
                <a:cs typeface="Pretendard SemiBold"/>
                <a:sym typeface="Pretendard SemiBold"/>
              </a:defRPr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김동규</a:t>
            </a:r>
          </a:p>
        </p:txBody>
      </p:sp>
      <p:sp>
        <p:nvSpPr>
          <p:cNvPr id="144" name="TextBox 9"/>
          <p:cNvSpPr txBox="1"/>
          <p:nvPr/>
        </p:nvSpPr>
        <p:spPr>
          <a:xfrm>
            <a:off x="5499100" y="6311900"/>
            <a:ext cx="38100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6910"/>
              </a:lnSpc>
              <a:defRPr sz="2400" i="1">
                <a:solidFill>
                  <a:srgbClr val="A4A0F9"/>
                </a:solidFill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Role</a:t>
            </a:r>
          </a:p>
        </p:txBody>
      </p:sp>
      <p:sp>
        <p:nvSpPr>
          <p:cNvPr id="145" name="TextBox 10"/>
          <p:cNvSpPr txBox="1"/>
          <p:nvPr/>
        </p:nvSpPr>
        <p:spPr>
          <a:xfrm>
            <a:off x="5499100" y="6997700"/>
            <a:ext cx="3200400" cy="33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6910"/>
              </a:lnSpc>
              <a:defRPr sz="21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- API, DB, 전처리 담당</a:t>
            </a:r>
          </a:p>
        </p:txBody>
      </p:sp>
      <p:pic>
        <p:nvPicPr>
          <p:cNvPr id="146" name="Picture 23" descr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92" y="3924300"/>
            <a:ext cx="2988816" cy="2896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4076700"/>
            <a:ext cx="15113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Box 5"/>
          <p:cNvSpPr txBox="1"/>
          <p:nvPr/>
        </p:nvSpPr>
        <p:spPr>
          <a:xfrm>
            <a:off x="8978900" y="4203700"/>
            <a:ext cx="6604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3200" b="1">
                <a:solidFill>
                  <a:srgbClr val="A4A0F9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02</a:t>
            </a:r>
          </a:p>
        </p:txBody>
      </p:sp>
      <p:sp>
        <p:nvSpPr>
          <p:cNvPr id="151" name="TextBox 6"/>
          <p:cNvSpPr txBox="1"/>
          <p:nvPr/>
        </p:nvSpPr>
        <p:spPr>
          <a:xfrm>
            <a:off x="5473700" y="5181600"/>
            <a:ext cx="7658100" cy="103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8682"/>
              </a:lnSpc>
              <a:defRPr sz="6400" spc="-2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Medium"/>
                <a:ea typeface="Pretendard Medium"/>
                <a:cs typeface="Pretendard Medium"/>
                <a:sym typeface="Pretendard Medium"/>
              </a:rPr>
              <a:t>프로젝트 소개</a:t>
            </a:r>
          </a:p>
        </p:txBody>
      </p:sp>
      <p:sp>
        <p:nvSpPr>
          <p:cNvPr id="152" name="TextBox 7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15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Box 6"/>
          <p:cNvSpPr txBox="1"/>
          <p:nvPr/>
        </p:nvSpPr>
        <p:spPr>
          <a:xfrm>
            <a:off x="393700" y="698500"/>
            <a:ext cx="63119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4800">
                <a:solidFill>
                  <a:srgbClr val="FFAABB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프로젝트 소개 </a:t>
            </a:r>
          </a:p>
        </p:txBody>
      </p:sp>
      <p:sp>
        <p:nvSpPr>
          <p:cNvPr id="159" name="TextBox 7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MLOps Project</a:t>
            </a:r>
          </a:p>
        </p:txBody>
      </p:sp>
      <p:sp>
        <p:nvSpPr>
          <p:cNvPr id="160" name="TextBox 8"/>
          <p:cNvSpPr txBox="1"/>
          <p:nvPr/>
        </p:nvSpPr>
        <p:spPr>
          <a:xfrm>
            <a:off x="10236200" y="6565900"/>
            <a:ext cx="6616700" cy="178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32800"/>
              </a:lnSpc>
              <a:defRPr i="1">
                <a:solidFill>
                  <a:srgbClr val="FFAABB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데이터셋</a:t>
            </a:r>
          </a:p>
          <a:p>
            <a:pPr>
              <a:lnSpc>
                <a:spcPct val="132800"/>
              </a:lnSpc>
              <a:defRPr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MNIST dataset 이용</a:t>
            </a:r>
          </a:p>
          <a:p>
            <a:pPr>
              <a:lnSpc>
                <a:spcPct val="132800"/>
              </a:lnSpc>
              <a:defRPr i="1">
                <a:solidFill>
                  <a:srgbClr val="FFAABB"/>
                </a:solidFill>
              </a:defRPr>
            </a:pPr>
            <a:endParaRPr/>
          </a:p>
          <a:p>
            <a:pPr>
              <a:lnSpc>
                <a:spcPct val="132800"/>
              </a:lnSpc>
              <a:defRPr i="1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기간 </a:t>
            </a:r>
          </a:p>
          <a:p>
            <a:pPr>
              <a:lnSpc>
                <a:spcPct val="132800"/>
              </a:lnSpc>
              <a:defRPr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2024. 09. 30 ~ 2024. 10.10</a:t>
            </a:r>
          </a:p>
        </p:txBody>
      </p:sp>
      <p:pic>
        <p:nvPicPr>
          <p:cNvPr id="161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689600"/>
            <a:ext cx="8051800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Box 11"/>
          <p:cNvSpPr txBox="1"/>
          <p:nvPr/>
        </p:nvSpPr>
        <p:spPr>
          <a:xfrm>
            <a:off x="11201400" y="5778500"/>
            <a:ext cx="46101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4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기간</a:t>
            </a:r>
          </a:p>
        </p:txBody>
      </p:sp>
      <p:sp>
        <p:nvSpPr>
          <p:cNvPr id="163" name="TextBox 12"/>
          <p:cNvSpPr txBox="1"/>
          <p:nvPr/>
        </p:nvSpPr>
        <p:spPr>
          <a:xfrm>
            <a:off x="1536700" y="6565900"/>
            <a:ext cx="6388100" cy="197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32800"/>
              </a:lnSpc>
              <a:defRPr i="1">
                <a:solidFill>
                  <a:srgbClr val="FFAABB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목표</a:t>
            </a:r>
          </a:p>
          <a:p>
            <a:pPr>
              <a:lnSpc>
                <a:spcPct val="132800"/>
              </a:lnSpc>
              <a:defRPr i="1">
                <a:solidFill>
                  <a:srgbClr val="EEECE1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시각 장애인들에게 현재 </a:t>
            </a:r>
            <a:r>
              <a:t>OTP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인증 과정에서의 불편함은 접근성의 큰 장벽으로 작용하고 있습니다</a:t>
            </a:r>
            <a:r>
              <a:t>.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본 프로젝트는 이러한 문제를 해결하려고 합니다</a:t>
            </a:r>
            <a:r>
              <a:t>.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시각 장애인이 손글씨로 비밀번호를 입력하면 이를 인식하여 음성으로 제공하는 서비스를 개발하는 것을 목표로 합니다</a:t>
            </a:r>
            <a:r>
              <a:t>.</a:t>
            </a:r>
          </a:p>
        </p:txBody>
      </p:sp>
      <p:pic>
        <p:nvPicPr>
          <p:cNvPr id="164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89600"/>
            <a:ext cx="8051800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xtBox 15"/>
          <p:cNvSpPr txBox="1"/>
          <p:nvPr/>
        </p:nvSpPr>
        <p:spPr>
          <a:xfrm>
            <a:off x="2552700" y="5803900"/>
            <a:ext cx="46101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4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목표</a:t>
            </a:r>
          </a:p>
        </p:txBody>
      </p:sp>
      <p:pic>
        <p:nvPicPr>
          <p:cNvPr id="166" name="Picture 16" descr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70200"/>
            <a:ext cx="16103600" cy="2425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extBox 17"/>
          <p:cNvSpPr txBox="1"/>
          <p:nvPr/>
        </p:nvSpPr>
        <p:spPr>
          <a:xfrm>
            <a:off x="5905500" y="4216400"/>
            <a:ext cx="6477000" cy="32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32800"/>
              </a:lnSpc>
              <a:defRPr sz="2000"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시각장애인의 OTP인식</a:t>
            </a:r>
          </a:p>
        </p:txBody>
      </p:sp>
      <p:pic>
        <p:nvPicPr>
          <p:cNvPr id="168" name="Picture 19" descr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581400"/>
            <a:ext cx="14732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Box 20"/>
          <p:cNvSpPr txBox="1"/>
          <p:nvPr/>
        </p:nvSpPr>
        <p:spPr>
          <a:xfrm>
            <a:off x="8356600" y="3670300"/>
            <a:ext cx="1447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sz="20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주제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Box 3"/>
          <p:cNvSpPr txBox="1"/>
          <p:nvPr/>
        </p:nvSpPr>
        <p:spPr>
          <a:xfrm>
            <a:off x="12268200" y="9855200"/>
            <a:ext cx="5969000" cy="366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www.fastcampus.co.kr</a:t>
            </a:r>
          </a:p>
          <a:p>
            <a:pPr algn="r">
              <a:lnSpc>
                <a:spcPct val="116198"/>
              </a:lnSpc>
              <a:defRPr sz="1100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Copyright ⓒ FAST CAMPUS Corp. All Rights Reserved. 무단전재 및 재배포 금지</a:t>
            </a:r>
          </a:p>
        </p:txBody>
      </p:sp>
      <p:pic>
        <p:nvPicPr>
          <p:cNvPr id="17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Box 6"/>
          <p:cNvSpPr txBox="1"/>
          <p:nvPr/>
        </p:nvSpPr>
        <p:spPr>
          <a:xfrm>
            <a:off x="393700" y="698500"/>
            <a:ext cx="8229600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4800">
                <a:solidFill>
                  <a:srgbClr val="FFAABB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서비스 개요</a:t>
            </a:r>
          </a:p>
        </p:txBody>
      </p:sp>
      <p:sp>
        <p:nvSpPr>
          <p:cNvPr id="176" name="TextBox 7"/>
          <p:cNvSpPr txBox="1"/>
          <p:nvPr/>
        </p:nvSpPr>
        <p:spPr>
          <a:xfrm>
            <a:off x="406400" y="1536700"/>
            <a:ext cx="10160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30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: MLOps Project</a:t>
            </a:r>
          </a:p>
        </p:txBody>
      </p:sp>
      <p:pic>
        <p:nvPicPr>
          <p:cNvPr id="177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4038600"/>
            <a:ext cx="2159000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Box 11"/>
          <p:cNvSpPr txBox="1"/>
          <p:nvPr/>
        </p:nvSpPr>
        <p:spPr>
          <a:xfrm>
            <a:off x="2019300" y="4622800"/>
            <a:ext cx="15367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>
                <a:solidFill>
                  <a:srgbClr val="8B71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STEP 01.</a:t>
            </a:r>
          </a:p>
        </p:txBody>
      </p:sp>
      <p:sp>
        <p:nvSpPr>
          <p:cNvPr id="179" name="TextBox 12"/>
          <p:cNvSpPr txBox="1"/>
          <p:nvPr/>
        </p:nvSpPr>
        <p:spPr>
          <a:xfrm>
            <a:off x="1866900" y="5054600"/>
            <a:ext cx="1841500" cy="295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손글씨 숫자 인식</a:t>
            </a:r>
          </a:p>
        </p:txBody>
      </p:sp>
      <p:sp>
        <p:nvSpPr>
          <p:cNvPr id="180" name="TextBox 13"/>
          <p:cNvSpPr txBox="1"/>
          <p:nvPr/>
        </p:nvSpPr>
        <p:spPr>
          <a:xfrm>
            <a:off x="952500" y="6972300"/>
            <a:ext cx="3683000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24499"/>
              </a:lnSpc>
              <a:defRPr sz="1200">
                <a:solidFill>
                  <a:srgbClr val="EEECE1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시각 장애인이 캔버스에 손글씨 숫자를 입력합니다</a:t>
            </a:r>
            <a:r>
              <a:t>.</a:t>
            </a:r>
          </a:p>
        </p:txBody>
      </p:sp>
      <p:pic>
        <p:nvPicPr>
          <p:cNvPr id="181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5486400"/>
            <a:ext cx="2159000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Box 17"/>
          <p:cNvSpPr txBox="1"/>
          <p:nvPr/>
        </p:nvSpPr>
        <p:spPr>
          <a:xfrm>
            <a:off x="5359400" y="6070600"/>
            <a:ext cx="15367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>
                <a:solidFill>
                  <a:srgbClr val="8B71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STEP 02.</a:t>
            </a:r>
          </a:p>
        </p:txBody>
      </p:sp>
      <p:sp>
        <p:nvSpPr>
          <p:cNvPr id="183" name="TextBox 18"/>
          <p:cNvSpPr txBox="1"/>
          <p:nvPr/>
        </p:nvSpPr>
        <p:spPr>
          <a:xfrm>
            <a:off x="5207000" y="6502400"/>
            <a:ext cx="1841500" cy="295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숫자 인식</a:t>
            </a:r>
          </a:p>
        </p:txBody>
      </p:sp>
      <p:sp>
        <p:nvSpPr>
          <p:cNvPr id="184" name="TextBox 19"/>
          <p:cNvSpPr txBox="1"/>
          <p:nvPr/>
        </p:nvSpPr>
        <p:spPr>
          <a:xfrm>
            <a:off x="4406900" y="4667250"/>
            <a:ext cx="3429000" cy="427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4499"/>
              </a:lnSpc>
              <a:defRPr sz="1200">
                <a:solidFill>
                  <a:srgbClr val="EEECE1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입력된 손글씨 숫자를 딥러닝 모델을 통해</a:t>
            </a:r>
          </a:p>
          <a:p>
            <a:pPr algn="ctr">
              <a:lnSpc>
                <a:spcPct val="124499"/>
              </a:lnSpc>
              <a:defRPr sz="1200">
                <a:solidFill>
                  <a:srgbClr val="EEECE1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인식하여 숫자를 추출합니다</a:t>
            </a:r>
          </a:p>
        </p:txBody>
      </p:sp>
      <p:pic>
        <p:nvPicPr>
          <p:cNvPr id="185" name="Picture 22" descr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4038600"/>
            <a:ext cx="2159000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23"/>
          <p:cNvSpPr txBox="1"/>
          <p:nvPr/>
        </p:nvSpPr>
        <p:spPr>
          <a:xfrm>
            <a:off x="8483600" y="4622800"/>
            <a:ext cx="15367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>
                <a:solidFill>
                  <a:srgbClr val="8B71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STEP 03.</a:t>
            </a:r>
          </a:p>
        </p:txBody>
      </p:sp>
      <p:sp>
        <p:nvSpPr>
          <p:cNvPr id="187" name="TextBox 24"/>
          <p:cNvSpPr txBox="1"/>
          <p:nvPr/>
        </p:nvSpPr>
        <p:spPr>
          <a:xfrm>
            <a:off x="8331200" y="5054600"/>
            <a:ext cx="1841500" cy="484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9600"/>
              </a:lnSpc>
              <a:defRPr i="1">
                <a:solidFill>
                  <a:srgbClr val="9E9E9E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음성 출력</a:t>
            </a:r>
            <a:b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</a:br>
            <a:r>
              <a:rPr sz="1200"/>
              <a:t>(</a:t>
            </a:r>
            <a:r>
              <a:rPr sz="1200">
                <a:latin typeface="Pretendard Regular"/>
                <a:ea typeface="Pretendard Regular"/>
                <a:cs typeface="Pretendard Regular"/>
                <a:sym typeface="Pretendard Regular"/>
              </a:rPr>
              <a:t>구현</a:t>
            </a:r>
            <a:r>
              <a:rPr sz="1200"/>
              <a:t>X – </a:t>
            </a:r>
            <a:r>
              <a:rPr sz="1200">
                <a:latin typeface="Pretendard Regular"/>
                <a:ea typeface="Pretendard Regular"/>
                <a:cs typeface="Pretendard Regular"/>
                <a:sym typeface="Pretendard Regular"/>
              </a:rPr>
              <a:t>개발 시간 이슈</a:t>
            </a:r>
            <a:r>
              <a:rPr sz="1200"/>
              <a:t>)</a:t>
            </a:r>
          </a:p>
        </p:txBody>
      </p:sp>
      <p:sp>
        <p:nvSpPr>
          <p:cNvPr id="188" name="TextBox 25"/>
          <p:cNvSpPr txBox="1"/>
          <p:nvPr/>
        </p:nvSpPr>
        <p:spPr>
          <a:xfrm>
            <a:off x="7620000" y="6629400"/>
            <a:ext cx="3263900" cy="69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4499"/>
              </a:lnSpc>
              <a:defRPr sz="1200">
                <a:solidFill>
                  <a:srgbClr val="EEECE1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인식된 비밀번호를 음성으로 시각 장애인에게 제공합니다</a:t>
            </a:r>
            <a:r>
              <a:t>.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이를 통해 자신이 작성한 숫자가 잘 적혔는지 알 수 있습니다</a:t>
            </a:r>
            <a:r>
              <a:t>.</a:t>
            </a:r>
          </a:p>
        </p:txBody>
      </p:sp>
      <p:pic>
        <p:nvPicPr>
          <p:cNvPr id="189" name="Picture 28" descr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800" y="5486400"/>
            <a:ext cx="2159000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Box 29"/>
          <p:cNvSpPr txBox="1"/>
          <p:nvPr/>
        </p:nvSpPr>
        <p:spPr>
          <a:xfrm>
            <a:off x="11531600" y="6070600"/>
            <a:ext cx="15367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>
                <a:solidFill>
                  <a:srgbClr val="8B71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STEP 04.</a:t>
            </a:r>
          </a:p>
        </p:txBody>
      </p:sp>
      <p:sp>
        <p:nvSpPr>
          <p:cNvPr id="191" name="TextBox 30"/>
          <p:cNvSpPr txBox="1"/>
          <p:nvPr/>
        </p:nvSpPr>
        <p:spPr>
          <a:xfrm>
            <a:off x="11430000" y="6540499"/>
            <a:ext cx="1841500" cy="560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데이터 저장 및 재학습</a:t>
            </a:r>
          </a:p>
        </p:txBody>
      </p:sp>
      <p:sp>
        <p:nvSpPr>
          <p:cNvPr id="192" name="TextBox 31"/>
          <p:cNvSpPr txBox="1"/>
          <p:nvPr/>
        </p:nvSpPr>
        <p:spPr>
          <a:xfrm>
            <a:off x="10668000" y="4565650"/>
            <a:ext cx="3200400" cy="427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4499"/>
              </a:lnSpc>
              <a:defRPr sz="1200">
                <a:solidFill>
                  <a:srgbClr val="EEECE1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입력된 손글씨 이미지는 데이터베이스에 저장되어 모델의 지속적인 재학습에 활용됩니다</a:t>
            </a:r>
            <a:r>
              <a:t>.</a:t>
            </a:r>
          </a:p>
        </p:txBody>
      </p:sp>
      <p:pic>
        <p:nvPicPr>
          <p:cNvPr id="193" name="Picture 34" descr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100" y="4038600"/>
            <a:ext cx="2159000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extBox 35"/>
          <p:cNvSpPr txBox="1"/>
          <p:nvPr/>
        </p:nvSpPr>
        <p:spPr>
          <a:xfrm>
            <a:off x="14833600" y="4622800"/>
            <a:ext cx="15367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>
                <a:solidFill>
                  <a:srgbClr val="8B71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r>
              <a:t>STEP 05.</a:t>
            </a:r>
          </a:p>
        </p:txBody>
      </p:sp>
      <p:sp>
        <p:nvSpPr>
          <p:cNvPr id="195" name="TextBox 36"/>
          <p:cNvSpPr txBox="1"/>
          <p:nvPr/>
        </p:nvSpPr>
        <p:spPr>
          <a:xfrm>
            <a:off x="14681200" y="5054600"/>
            <a:ext cx="1841500" cy="295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9600"/>
              </a:lnSpc>
              <a:defRPr i="1">
                <a:solidFill>
                  <a:srgbClr val="9E9E9E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모델 관리 및 배포</a:t>
            </a:r>
          </a:p>
        </p:txBody>
      </p:sp>
      <p:sp>
        <p:nvSpPr>
          <p:cNvPr id="196" name="TextBox 37"/>
          <p:cNvSpPr txBox="1"/>
          <p:nvPr/>
        </p:nvSpPr>
        <p:spPr>
          <a:xfrm>
            <a:off x="13639800" y="6629400"/>
            <a:ext cx="3924300" cy="605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1200">
                <a:solidFill>
                  <a:srgbClr val="EEECE1"/>
                </a:solidFill>
              </a:defRPr>
            </a:pPr>
            <a:r>
              <a:t>MLflow/Airflow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를 통해 모델의 실험을 추적하고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최적의 모델을 등록 및 배포합니다</a:t>
            </a:r>
            <a:r>
              <a:t>.</a:t>
            </a:r>
          </a:p>
          <a:p>
            <a:pPr>
              <a:defRPr sz="1200" b="1">
                <a:solidFill>
                  <a:srgbClr val="EEECE1"/>
                </a:solidFill>
              </a:defRPr>
            </a:pPr>
            <a:r>
              <a:t>3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2165</Words>
  <Application>Microsoft Macintosh PowerPoint</Application>
  <PresentationFormat>사용자 지정</PresentationFormat>
  <Paragraphs>351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맑은 고딕</vt:lpstr>
      <vt:lpstr>맑은 고딕</vt:lpstr>
      <vt:lpstr>Pretendard Bold</vt:lpstr>
      <vt:lpstr>Pretendard Light</vt:lpstr>
      <vt:lpstr>Pretendard Medium</vt:lpstr>
      <vt:lpstr>Pretendard Regular</vt:lpstr>
      <vt:lpstr>Pretendard SemiBold</vt:lpstr>
      <vt:lpstr>Arial</vt:lpstr>
      <vt:lpstr>Calibri</vt:lpstr>
      <vt:lpstr>Helvetica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Dong Gyu Kim</cp:lastModifiedBy>
  <cp:revision>12</cp:revision>
  <dcterms:modified xsi:type="dcterms:W3CDTF">2024-10-11T03:00:51Z</dcterms:modified>
</cp:coreProperties>
</file>